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1" r:id="rId2"/>
    <p:sldId id="2563" r:id="rId3"/>
    <p:sldId id="2564" r:id="rId4"/>
    <p:sldId id="2566" r:id="rId5"/>
    <p:sldId id="2567" r:id="rId6"/>
    <p:sldId id="2595" r:id="rId7"/>
    <p:sldId id="2594" r:id="rId8"/>
    <p:sldId id="2568" r:id="rId9"/>
    <p:sldId id="2575" r:id="rId10"/>
    <p:sldId id="2573" r:id="rId11"/>
    <p:sldId id="2576" r:id="rId12"/>
    <p:sldId id="2577" r:id="rId13"/>
    <p:sldId id="2578" r:id="rId14"/>
    <p:sldId id="2579" r:id="rId15"/>
    <p:sldId id="2581" r:id="rId16"/>
    <p:sldId id="2590" r:id="rId17"/>
    <p:sldId id="2582" r:id="rId18"/>
    <p:sldId id="2583" r:id="rId19"/>
    <p:sldId id="2585" r:id="rId20"/>
    <p:sldId id="2586" r:id="rId21"/>
    <p:sldId id="2589" r:id="rId22"/>
    <p:sldId id="2592" r:id="rId23"/>
    <p:sldId id="2593" r:id="rId24"/>
    <p:sldId id="25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ry Yeast in Homebrewing: Key Concepts and Practical Guidance" id="{9A6ABBDA-8E57-4729-A4E6-67E935BEBFA3}">
          <p14:sldIdLst>
            <p14:sldId id="2561"/>
          </p14:sldIdLst>
        </p14:section>
        <p14:section name="How Dry Brewing Yeast is Made" id="{1B8835C4-4B37-4A09-87D5-D5F839B99598}">
          <p14:sldIdLst>
            <p14:sldId id="2563"/>
            <p14:sldId id="2564"/>
          </p14:sldIdLst>
        </p14:section>
        <p14:section name="Advantages of Using Dry Yeast" id="{C78A2B32-2443-4CD4-9180-18C2B646DD6B}">
          <p14:sldIdLst>
            <p14:sldId id="2566"/>
            <p14:sldId id="2567"/>
          </p14:sldIdLst>
        </p14:section>
        <p14:section name="Rehydrating vs. Direct Pitching of Dry Yeast" id="{77D8C496-388F-478E-884B-4938300E8014}">
          <p14:sldIdLst>
            <p14:sldId id="2595"/>
            <p14:sldId id="2594"/>
            <p14:sldId id="2568"/>
            <p14:sldId id="2575"/>
            <p14:sldId id="2573"/>
            <p14:sldId id="2576"/>
          </p14:sldIdLst>
        </p14:section>
        <p14:section name="Yeast Starters and Dry Yeast Usage" id="{C2962119-041F-4309-BB8E-233A097F6D1A}">
          <p14:sldIdLst>
            <p14:sldId id="2577"/>
            <p14:sldId id="2578"/>
            <p14:sldId id="2579"/>
          </p14:sldIdLst>
        </p14:section>
        <p14:section name="Storage and Shelf Life of Dry Yeast" id="{25956406-509E-4EE4-B687-55ED19DEF2A4}">
          <p14:sldIdLst>
            <p14:sldId id="2581"/>
            <p14:sldId id="2590"/>
            <p14:sldId id="2582"/>
            <p14:sldId id="2583"/>
          </p14:sldIdLst>
        </p14:section>
        <p14:section name="Pitch Rates, Usage Tips, and Reusing Dry Yeast" id="{C7069035-3EF3-4C43-B92D-C53209A90141}">
          <p14:sldIdLst>
            <p14:sldId id="2585"/>
            <p14:sldId id="2586"/>
          </p14:sldIdLst>
        </p14:section>
        <p14:section name="Fun Facts, Pro Tips, and Popular Dry Yeast Strains" id="{1803B0C7-6912-4A26-85F8-6951CD553A32}">
          <p14:sldIdLst>
            <p14:sldId id="2589"/>
            <p14:sldId id="2592"/>
          </p14:sldIdLst>
        </p14:section>
        <p14:section name="Conclusion" id="{7FEEA9BE-5787-47D2-9AF5-B603D8967B48}">
          <p14:sldIdLst>
            <p14:sldId id="2593"/>
            <p14:sldId id="25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EDF27-1930-402F-9911-2AABA87936DC}" v="846" dt="2025-08-18T20:59:55.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60"/>
  </p:normalViewPr>
  <p:slideViewPr>
    <p:cSldViewPr snapToGrid="0">
      <p:cViewPr varScale="1">
        <p:scale>
          <a:sx n="68" d="100"/>
          <a:sy n="68" d="100"/>
        </p:scale>
        <p:origin x="662" y="2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uleski" userId="207e5e5425104ab4" providerId="LiveId" clId="{DBBEDF27-1930-402F-9911-2AABA87936DC}"/>
    <pc:docChg chg="undo custSel addSld delSld modSld sldOrd addSection delSection modSection">
      <pc:chgData name="Nathan Muleski" userId="207e5e5425104ab4" providerId="LiveId" clId="{DBBEDF27-1930-402F-9911-2AABA87936DC}" dt="2025-08-18T20:59:50.458" v="1293" actId="20577"/>
      <pc:docMkLst>
        <pc:docMk/>
      </pc:docMkLst>
      <pc:sldChg chg="modSp mod">
        <pc:chgData name="Nathan Muleski" userId="207e5e5425104ab4" providerId="LiveId" clId="{DBBEDF27-1930-402F-9911-2AABA87936DC}" dt="2025-08-17T17:05:34.337" v="73" actId="14100"/>
        <pc:sldMkLst>
          <pc:docMk/>
          <pc:sldMk cId="4006918977" sldId="2561"/>
        </pc:sldMkLst>
        <pc:spChg chg="mod">
          <ac:chgData name="Nathan Muleski" userId="207e5e5425104ab4" providerId="LiveId" clId="{DBBEDF27-1930-402F-9911-2AABA87936DC}" dt="2025-08-17T17:05:34.337" v="73" actId="14100"/>
          <ac:spMkLst>
            <pc:docMk/>
            <pc:sldMk cId="4006918977" sldId="2561"/>
            <ac:spMk id="3" creationId="{C64F5ACC-967E-7DA7-2C0B-91BD0D00AB7F}"/>
          </ac:spMkLst>
        </pc:spChg>
      </pc:sldChg>
      <pc:sldChg chg="addSp delSp modSp mod">
        <pc:chgData name="Nathan Muleski" userId="207e5e5425104ab4" providerId="LiveId" clId="{DBBEDF27-1930-402F-9911-2AABA87936DC}" dt="2025-08-18T20:39:09.271" v="619" actId="1076"/>
        <pc:sldMkLst>
          <pc:docMk/>
          <pc:sldMk cId="354714700" sldId="2564"/>
        </pc:sldMkLst>
        <pc:spChg chg="mod">
          <ac:chgData name="Nathan Muleski" userId="207e5e5425104ab4" providerId="LiveId" clId="{DBBEDF27-1930-402F-9911-2AABA87936DC}" dt="2025-08-18T20:39:09.271" v="619" actId="1076"/>
          <ac:spMkLst>
            <pc:docMk/>
            <pc:sldMk cId="354714700" sldId="2564"/>
            <ac:spMk id="2" creationId="{7CA4AB4F-F2BF-3E7B-6070-7871415236AE}"/>
          </ac:spMkLst>
        </pc:spChg>
        <pc:spChg chg="mod">
          <ac:chgData name="Nathan Muleski" userId="207e5e5425104ab4" providerId="LiveId" clId="{DBBEDF27-1930-402F-9911-2AABA87936DC}" dt="2025-08-17T17:14:10.556" v="232" actId="20577"/>
          <ac:spMkLst>
            <pc:docMk/>
            <pc:sldMk cId="354714700" sldId="2564"/>
            <ac:spMk id="4" creationId="{C50824D9-A2C0-B7C8-DF4A-4A93F7A5C77F}"/>
          </ac:spMkLst>
        </pc:spChg>
        <pc:spChg chg="add del mod">
          <ac:chgData name="Nathan Muleski" userId="207e5e5425104ab4" providerId="LiveId" clId="{DBBEDF27-1930-402F-9911-2AABA87936DC}" dt="2025-08-18T20:38:52.451" v="612" actId="478"/>
          <ac:spMkLst>
            <pc:docMk/>
            <pc:sldMk cId="354714700" sldId="2564"/>
            <ac:spMk id="6" creationId="{04AF447C-A3EE-65E3-3E61-059841FEFEF2}"/>
          </ac:spMkLst>
        </pc:spChg>
        <pc:picChg chg="del">
          <ac:chgData name="Nathan Muleski" userId="207e5e5425104ab4" providerId="LiveId" clId="{DBBEDF27-1930-402F-9911-2AABA87936DC}" dt="2025-08-18T20:38:50.119" v="611" actId="478"/>
          <ac:picMkLst>
            <pc:docMk/>
            <pc:sldMk cId="354714700" sldId="2564"/>
            <ac:picMk id="5" creationId="{51C4E6E5-728F-44FE-A004-2535D710FA5B}"/>
          </ac:picMkLst>
        </pc:picChg>
        <pc:picChg chg="add mod">
          <ac:chgData name="Nathan Muleski" userId="207e5e5425104ab4" providerId="LiveId" clId="{DBBEDF27-1930-402F-9911-2AABA87936DC}" dt="2025-08-18T20:39:06.517" v="618" actId="1076"/>
          <ac:picMkLst>
            <pc:docMk/>
            <pc:sldMk cId="354714700" sldId="2564"/>
            <ac:picMk id="8" creationId="{1BCD6853-CFB2-5594-C2E7-83D79C7AEEA4}"/>
          </ac:picMkLst>
        </pc:picChg>
      </pc:sldChg>
      <pc:sldChg chg="addSp delSp modSp del mod addAnim delAnim">
        <pc:chgData name="Nathan Muleski" userId="207e5e5425104ab4" providerId="LiveId" clId="{DBBEDF27-1930-402F-9911-2AABA87936DC}" dt="2025-08-17T17:17:47.912" v="323" actId="2696"/>
        <pc:sldMkLst>
          <pc:docMk/>
          <pc:sldMk cId="1990847984" sldId="2565"/>
        </pc:sldMkLst>
        <pc:spChg chg="mod">
          <ac:chgData name="Nathan Muleski" userId="207e5e5425104ab4" providerId="LiveId" clId="{DBBEDF27-1930-402F-9911-2AABA87936DC}" dt="2025-08-17T17:17:18.343" v="322" actId="1076"/>
          <ac:spMkLst>
            <pc:docMk/>
            <pc:sldMk cId="1990847984" sldId="2565"/>
            <ac:spMk id="2" creationId="{07259EAB-3C65-E6CC-1F76-02CC68007D28}"/>
          </ac:spMkLst>
        </pc:spChg>
        <pc:spChg chg="add del mod">
          <ac:chgData name="Nathan Muleski" userId="207e5e5425104ab4" providerId="LiveId" clId="{DBBEDF27-1930-402F-9911-2AABA87936DC}" dt="2025-08-17T17:14:47.942" v="238" actId="14100"/>
          <ac:spMkLst>
            <pc:docMk/>
            <pc:sldMk cId="1990847984" sldId="2565"/>
            <ac:spMk id="4" creationId="{16B2557D-458A-C68D-B292-015A743C5779}"/>
          </ac:spMkLst>
        </pc:spChg>
        <pc:spChg chg="add del mod">
          <ac:chgData name="Nathan Muleski" userId="207e5e5425104ab4" providerId="LiveId" clId="{DBBEDF27-1930-402F-9911-2AABA87936DC}" dt="2025-08-17T17:14:45.729" v="237" actId="478"/>
          <ac:spMkLst>
            <pc:docMk/>
            <pc:sldMk cId="1990847984" sldId="2565"/>
            <ac:spMk id="6" creationId="{CA35ECF2-0AE1-2817-057F-91C7CCBBEBBE}"/>
          </ac:spMkLst>
        </pc:spChg>
        <pc:spChg chg="add del mod">
          <ac:chgData name="Nathan Muleski" userId="207e5e5425104ab4" providerId="LiveId" clId="{DBBEDF27-1930-402F-9911-2AABA87936DC}" dt="2025-08-17T17:14:34.280" v="235" actId="478"/>
          <ac:spMkLst>
            <pc:docMk/>
            <pc:sldMk cId="1990847984" sldId="2565"/>
            <ac:spMk id="8" creationId="{FD2882F4-CFF5-04DE-3F21-4CC76D7910BA}"/>
          </ac:spMkLst>
        </pc:spChg>
        <pc:picChg chg="del">
          <ac:chgData name="Nathan Muleski" userId="207e5e5425104ab4" providerId="LiveId" clId="{DBBEDF27-1930-402F-9911-2AABA87936DC}" dt="2025-08-17T17:14:28.677" v="233" actId="478"/>
          <ac:picMkLst>
            <pc:docMk/>
            <pc:sldMk cId="1990847984" sldId="2565"/>
            <ac:picMk id="5" creationId="{BDB86C6F-29B3-4A8B-816D-C59DC77E596C}"/>
          </ac:picMkLst>
        </pc:picChg>
      </pc:sldChg>
      <pc:sldChg chg="modSp mod">
        <pc:chgData name="Nathan Muleski" userId="207e5e5425104ab4" providerId="LiveId" clId="{DBBEDF27-1930-402F-9911-2AABA87936DC}" dt="2025-08-18T20:28:28.009" v="371" actId="20577"/>
        <pc:sldMkLst>
          <pc:docMk/>
          <pc:sldMk cId="712974067" sldId="2567"/>
        </pc:sldMkLst>
        <pc:spChg chg="mod">
          <ac:chgData name="Nathan Muleski" userId="207e5e5425104ab4" providerId="LiveId" clId="{DBBEDF27-1930-402F-9911-2AABA87936DC}" dt="2025-08-17T17:05:58.437" v="76" actId="1076"/>
          <ac:spMkLst>
            <pc:docMk/>
            <pc:sldMk cId="712974067" sldId="2567"/>
            <ac:spMk id="2" creationId="{5C6FF731-55BB-0B1E-F9F6-7B4B18CDE445}"/>
          </ac:spMkLst>
        </pc:spChg>
        <pc:spChg chg="mod">
          <ac:chgData name="Nathan Muleski" userId="207e5e5425104ab4" providerId="LiveId" clId="{DBBEDF27-1930-402F-9911-2AABA87936DC}" dt="2025-08-18T20:28:28.009" v="371" actId="20577"/>
          <ac:spMkLst>
            <pc:docMk/>
            <pc:sldMk cId="712974067" sldId="2567"/>
            <ac:spMk id="4" creationId="{62279B89-2E06-BD71-80D6-941750F37883}"/>
          </ac:spMkLst>
        </pc:spChg>
      </pc:sldChg>
      <pc:sldChg chg="modSp ord">
        <pc:chgData name="Nathan Muleski" userId="207e5e5425104ab4" providerId="LiveId" clId="{DBBEDF27-1930-402F-9911-2AABA87936DC}" dt="2025-08-17T17:07:27.996" v="110" actId="404"/>
        <pc:sldMkLst>
          <pc:docMk/>
          <pc:sldMk cId="2378473607" sldId="2568"/>
        </pc:sldMkLst>
        <pc:spChg chg="mod">
          <ac:chgData name="Nathan Muleski" userId="207e5e5425104ab4" providerId="LiveId" clId="{DBBEDF27-1930-402F-9911-2AABA87936DC}" dt="2025-08-17T17:07:27.996" v="110" actId="404"/>
          <ac:spMkLst>
            <pc:docMk/>
            <pc:sldMk cId="2378473607" sldId="2568"/>
            <ac:spMk id="4" creationId="{84F28182-ECA9-759A-E667-5D23E64E5EA6}"/>
          </ac:spMkLst>
        </pc:spChg>
      </pc:sldChg>
      <pc:sldChg chg="del">
        <pc:chgData name="Nathan Muleski" userId="207e5e5425104ab4" providerId="LiveId" clId="{DBBEDF27-1930-402F-9911-2AABA87936DC}" dt="2025-08-13T13:31:53.071" v="0" actId="2696"/>
        <pc:sldMkLst>
          <pc:docMk/>
          <pc:sldMk cId="1273173687" sldId="2569"/>
        </pc:sldMkLst>
      </pc:sldChg>
      <pc:sldChg chg="modSp del">
        <pc:chgData name="Nathan Muleski" userId="207e5e5425104ab4" providerId="LiveId" clId="{DBBEDF27-1930-402F-9911-2AABA87936DC}" dt="2025-08-17T17:18:04.836" v="324" actId="2696"/>
        <pc:sldMkLst>
          <pc:docMk/>
          <pc:sldMk cId="1248932632" sldId="2570"/>
        </pc:sldMkLst>
      </pc:sldChg>
      <pc:sldChg chg="del">
        <pc:chgData name="Nathan Muleski" userId="207e5e5425104ab4" providerId="LiveId" clId="{DBBEDF27-1930-402F-9911-2AABA87936DC}" dt="2025-08-13T13:32:05.940" v="1" actId="2696"/>
        <pc:sldMkLst>
          <pc:docMk/>
          <pc:sldMk cId="3714223033" sldId="2571"/>
        </pc:sldMkLst>
      </pc:sldChg>
      <pc:sldChg chg="del">
        <pc:chgData name="Nathan Muleski" userId="207e5e5425104ab4" providerId="LiveId" clId="{DBBEDF27-1930-402F-9911-2AABA87936DC}" dt="2025-08-13T13:32:40.553" v="6" actId="2696"/>
        <pc:sldMkLst>
          <pc:docMk/>
          <pc:sldMk cId="726740344" sldId="2572"/>
        </pc:sldMkLst>
      </pc:sldChg>
      <pc:sldChg chg="addSp delSp modSp mod">
        <pc:chgData name="Nathan Muleski" userId="207e5e5425104ab4" providerId="LiveId" clId="{DBBEDF27-1930-402F-9911-2AABA87936DC}" dt="2025-08-17T17:09:38.102" v="136" actId="1076"/>
        <pc:sldMkLst>
          <pc:docMk/>
          <pc:sldMk cId="3516906574" sldId="2573"/>
        </pc:sldMkLst>
        <pc:spChg chg="mod">
          <ac:chgData name="Nathan Muleski" userId="207e5e5425104ab4" providerId="LiveId" clId="{DBBEDF27-1930-402F-9911-2AABA87936DC}" dt="2025-08-17T17:08:16.100" v="122" actId="14100"/>
          <ac:spMkLst>
            <pc:docMk/>
            <pc:sldMk cId="3516906574" sldId="2573"/>
            <ac:spMk id="2" creationId="{0FFD6A4B-01D4-B33B-5C28-66E7D175B053}"/>
          </ac:spMkLst>
        </pc:spChg>
        <pc:spChg chg="mod">
          <ac:chgData name="Nathan Muleski" userId="207e5e5425104ab4" providerId="LiveId" clId="{DBBEDF27-1930-402F-9911-2AABA87936DC}" dt="2025-08-17T17:09:38.102" v="136" actId="1076"/>
          <ac:spMkLst>
            <pc:docMk/>
            <pc:sldMk cId="3516906574" sldId="2573"/>
            <ac:spMk id="4" creationId="{8926D7E8-CF62-96F7-E8E0-4354D9447802}"/>
          </ac:spMkLst>
        </pc:spChg>
        <pc:spChg chg="add del mod">
          <ac:chgData name="Nathan Muleski" userId="207e5e5425104ab4" providerId="LiveId" clId="{DBBEDF27-1930-402F-9911-2AABA87936DC}" dt="2025-08-17T17:08:28.148" v="124" actId="478"/>
          <ac:spMkLst>
            <pc:docMk/>
            <pc:sldMk cId="3516906574" sldId="2573"/>
            <ac:spMk id="6" creationId="{F1C2A99B-51D8-F9E8-720B-57F4BE80BF24}"/>
          </ac:spMkLst>
        </pc:spChg>
        <pc:picChg chg="del">
          <ac:chgData name="Nathan Muleski" userId="207e5e5425104ab4" providerId="LiveId" clId="{DBBEDF27-1930-402F-9911-2AABA87936DC}" dt="2025-08-17T17:08:07.981" v="119" actId="478"/>
          <ac:picMkLst>
            <pc:docMk/>
            <pc:sldMk cId="3516906574" sldId="2573"/>
            <ac:picMk id="5" creationId="{709AE7C8-2209-4B3D-9E6D-B890F2456C6D}"/>
          </ac:picMkLst>
        </pc:picChg>
      </pc:sldChg>
      <pc:sldChg chg="add del">
        <pc:chgData name="Nathan Muleski" userId="207e5e5425104ab4" providerId="LiveId" clId="{DBBEDF27-1930-402F-9911-2AABA87936DC}" dt="2025-08-13T13:34:01.208" v="59" actId="2696"/>
        <pc:sldMkLst>
          <pc:docMk/>
          <pc:sldMk cId="1761492259" sldId="2574"/>
        </pc:sldMkLst>
      </pc:sldChg>
      <pc:sldChg chg="addSp delSp modSp add del mod ord">
        <pc:chgData name="Nathan Muleski" userId="207e5e5425104ab4" providerId="LiveId" clId="{DBBEDF27-1930-402F-9911-2AABA87936DC}" dt="2025-08-18T20:30:09.380" v="373" actId="403"/>
        <pc:sldMkLst>
          <pc:docMk/>
          <pc:sldMk cId="3624393409" sldId="2575"/>
        </pc:sldMkLst>
        <pc:spChg chg="mod">
          <ac:chgData name="Nathan Muleski" userId="207e5e5425104ab4" providerId="LiveId" clId="{DBBEDF27-1930-402F-9911-2AABA87936DC}" dt="2025-08-17T17:07:57.172" v="117" actId="14100"/>
          <ac:spMkLst>
            <pc:docMk/>
            <pc:sldMk cId="3624393409" sldId="2575"/>
            <ac:spMk id="2" creationId="{CA7B2E52-FC41-B50A-0E8D-6496439155D9}"/>
          </ac:spMkLst>
        </pc:spChg>
        <pc:spChg chg="mod">
          <ac:chgData name="Nathan Muleski" userId="207e5e5425104ab4" providerId="LiveId" clId="{DBBEDF27-1930-402F-9911-2AABA87936DC}" dt="2025-08-18T20:30:09.380" v="373" actId="403"/>
          <ac:spMkLst>
            <pc:docMk/>
            <pc:sldMk cId="3624393409" sldId="2575"/>
            <ac:spMk id="4" creationId="{B30CB943-8AB6-BDE0-6A74-66561B97DF7D}"/>
          </ac:spMkLst>
        </pc:spChg>
        <pc:spChg chg="add del mod">
          <ac:chgData name="Nathan Muleski" userId="207e5e5425104ab4" providerId="LiveId" clId="{DBBEDF27-1930-402F-9911-2AABA87936DC}" dt="2025-08-17T17:07:38.526" v="112" actId="478"/>
          <ac:spMkLst>
            <pc:docMk/>
            <pc:sldMk cId="3624393409" sldId="2575"/>
            <ac:spMk id="6" creationId="{4578D0D8-FD8B-853E-4EB5-739782E65577}"/>
          </ac:spMkLst>
        </pc:spChg>
        <pc:picChg chg="del">
          <ac:chgData name="Nathan Muleski" userId="207e5e5425104ab4" providerId="LiveId" clId="{DBBEDF27-1930-402F-9911-2AABA87936DC}" dt="2025-08-17T17:07:36.063" v="111" actId="478"/>
          <ac:picMkLst>
            <pc:docMk/>
            <pc:sldMk cId="3624393409" sldId="2575"/>
            <ac:picMk id="5" creationId="{D21F23EC-45C8-47C7-9F49-8A557317D574}"/>
          </ac:picMkLst>
        </pc:picChg>
      </pc:sldChg>
      <pc:sldChg chg="addSp delSp modSp add del mod addAnim delAnim">
        <pc:chgData name="Nathan Muleski" userId="207e5e5425104ab4" providerId="LiveId" clId="{DBBEDF27-1930-402F-9911-2AABA87936DC}" dt="2025-08-18T20:47:42.172" v="844" actId="20577"/>
        <pc:sldMkLst>
          <pc:docMk/>
          <pc:sldMk cId="1700379050" sldId="2576"/>
        </pc:sldMkLst>
        <pc:spChg chg="mod">
          <ac:chgData name="Nathan Muleski" userId="207e5e5425104ab4" providerId="LiveId" clId="{DBBEDF27-1930-402F-9911-2AABA87936DC}" dt="2025-08-17T17:19:03.133" v="329" actId="20577"/>
          <ac:spMkLst>
            <pc:docMk/>
            <pc:sldMk cId="1700379050" sldId="2576"/>
            <ac:spMk id="2" creationId="{40168E87-C37E-FC2D-851D-15BAB2D071DB}"/>
          </ac:spMkLst>
        </pc:spChg>
        <pc:spChg chg="mod">
          <ac:chgData name="Nathan Muleski" userId="207e5e5425104ab4" providerId="LiveId" clId="{DBBEDF27-1930-402F-9911-2AABA87936DC}" dt="2025-08-18T20:47:42.172" v="844" actId="20577"/>
          <ac:spMkLst>
            <pc:docMk/>
            <pc:sldMk cId="1700379050" sldId="2576"/>
            <ac:spMk id="4" creationId="{0583BE1B-1B50-D448-19A2-E6FB64D82DF5}"/>
          </ac:spMkLst>
        </pc:spChg>
        <pc:spChg chg="add del mod">
          <ac:chgData name="Nathan Muleski" userId="207e5e5425104ab4" providerId="LiveId" clId="{DBBEDF27-1930-402F-9911-2AABA87936DC}" dt="2025-08-17T17:10:01.386" v="138" actId="478"/>
          <ac:spMkLst>
            <pc:docMk/>
            <pc:sldMk cId="1700379050" sldId="2576"/>
            <ac:spMk id="6" creationId="{B727CC77-476B-EB1F-CFA4-24318D497D76}"/>
          </ac:spMkLst>
        </pc:spChg>
        <pc:picChg chg="del">
          <ac:chgData name="Nathan Muleski" userId="207e5e5425104ab4" providerId="LiveId" clId="{DBBEDF27-1930-402F-9911-2AABA87936DC}" dt="2025-08-17T17:09:55.994" v="137" actId="478"/>
          <ac:picMkLst>
            <pc:docMk/>
            <pc:sldMk cId="1700379050" sldId="2576"/>
            <ac:picMk id="5" creationId="{6DF13D7D-060C-48A4-975A-C2FF306F500C}"/>
          </ac:picMkLst>
        </pc:picChg>
      </pc:sldChg>
      <pc:sldChg chg="modSp mod">
        <pc:chgData name="Nathan Muleski" userId="207e5e5425104ab4" providerId="LiveId" clId="{DBBEDF27-1930-402F-9911-2AABA87936DC}" dt="2025-08-17T17:10:48.137" v="165" actId="1076"/>
        <pc:sldMkLst>
          <pc:docMk/>
          <pc:sldMk cId="1714948451" sldId="2578"/>
        </pc:sldMkLst>
        <pc:spChg chg="mod">
          <ac:chgData name="Nathan Muleski" userId="207e5e5425104ab4" providerId="LiveId" clId="{DBBEDF27-1930-402F-9911-2AABA87936DC}" dt="2025-08-17T17:10:48.137" v="165" actId="1076"/>
          <ac:spMkLst>
            <pc:docMk/>
            <pc:sldMk cId="1714948451" sldId="2578"/>
            <ac:spMk id="4" creationId="{4F8D2272-8F89-0EDA-10C0-F4AF2C0DBDC6}"/>
          </ac:spMkLst>
        </pc:spChg>
      </pc:sldChg>
      <pc:sldChg chg="addSp delSp modSp mod modAnim">
        <pc:chgData name="Nathan Muleski" userId="207e5e5425104ab4" providerId="LiveId" clId="{DBBEDF27-1930-402F-9911-2AABA87936DC}" dt="2025-08-17T17:20:45.324" v="342" actId="20577"/>
        <pc:sldMkLst>
          <pc:docMk/>
          <pc:sldMk cId="2989077708" sldId="2579"/>
        </pc:sldMkLst>
        <pc:spChg chg="mod">
          <ac:chgData name="Nathan Muleski" userId="207e5e5425104ab4" providerId="LiveId" clId="{DBBEDF27-1930-402F-9911-2AABA87936DC}" dt="2025-08-17T17:11:08.592" v="166" actId="1076"/>
          <ac:spMkLst>
            <pc:docMk/>
            <pc:sldMk cId="2989077708" sldId="2579"/>
            <ac:spMk id="2" creationId="{434BC5B9-9869-20B2-7BF4-62D6E21B34C9}"/>
          </ac:spMkLst>
        </pc:spChg>
        <pc:spChg chg="mod">
          <ac:chgData name="Nathan Muleski" userId="207e5e5425104ab4" providerId="LiveId" clId="{DBBEDF27-1930-402F-9911-2AABA87936DC}" dt="2025-08-17T17:20:45.324" v="342" actId="20577"/>
          <ac:spMkLst>
            <pc:docMk/>
            <pc:sldMk cId="2989077708" sldId="2579"/>
            <ac:spMk id="4" creationId="{29226CCC-6252-5612-9CDB-9C87D6E2F4DD}"/>
          </ac:spMkLst>
        </pc:spChg>
        <pc:spChg chg="add del mod">
          <ac:chgData name="Nathan Muleski" userId="207e5e5425104ab4" providerId="LiveId" clId="{DBBEDF27-1930-402F-9911-2AABA87936DC}" dt="2025-08-17T17:12:39.735" v="173" actId="478"/>
          <ac:spMkLst>
            <pc:docMk/>
            <pc:sldMk cId="2989077708" sldId="2579"/>
            <ac:spMk id="6" creationId="{6BDEDA07-03B9-3F80-046E-56A6617CB474}"/>
          </ac:spMkLst>
        </pc:spChg>
        <pc:picChg chg="del">
          <ac:chgData name="Nathan Muleski" userId="207e5e5425104ab4" providerId="LiveId" clId="{DBBEDF27-1930-402F-9911-2AABA87936DC}" dt="2025-08-17T17:11:10.141" v="167" actId="478"/>
          <ac:picMkLst>
            <pc:docMk/>
            <pc:sldMk cId="2989077708" sldId="2579"/>
            <ac:picMk id="5" creationId="{A912B07B-A522-47BB-ABF1-2F510420CEF8}"/>
          </ac:picMkLst>
        </pc:picChg>
        <pc:picChg chg="add mod">
          <ac:chgData name="Nathan Muleski" userId="207e5e5425104ab4" providerId="LiveId" clId="{DBBEDF27-1930-402F-9911-2AABA87936DC}" dt="2025-08-17T17:12:24.340" v="170" actId="1076"/>
          <ac:picMkLst>
            <pc:docMk/>
            <pc:sldMk cId="2989077708" sldId="2579"/>
            <ac:picMk id="1026" creationId="{842BE8DE-33C2-2EDB-D81C-BEF4EF95EDC7}"/>
          </ac:picMkLst>
        </pc:picChg>
      </pc:sldChg>
      <pc:sldChg chg="del">
        <pc:chgData name="Nathan Muleski" userId="207e5e5425104ab4" providerId="LiveId" clId="{DBBEDF27-1930-402F-9911-2AABA87936DC}" dt="2025-08-18T20:31:39.773" v="375" actId="2696"/>
        <pc:sldMkLst>
          <pc:docMk/>
          <pc:sldMk cId="2087472976" sldId="2580"/>
        </pc:sldMkLst>
      </pc:sldChg>
      <pc:sldChg chg="modSp mod">
        <pc:chgData name="Nathan Muleski" userId="207e5e5425104ab4" providerId="LiveId" clId="{DBBEDF27-1930-402F-9911-2AABA87936DC}" dt="2025-08-18T20:34:01.847" v="589" actId="20577"/>
        <pc:sldMkLst>
          <pc:docMk/>
          <pc:sldMk cId="3918006991" sldId="2582"/>
        </pc:sldMkLst>
        <pc:spChg chg="mod">
          <ac:chgData name="Nathan Muleski" userId="207e5e5425104ab4" providerId="LiveId" clId="{DBBEDF27-1930-402F-9911-2AABA87936DC}" dt="2025-08-18T20:31:52.339" v="376" actId="1076"/>
          <ac:spMkLst>
            <pc:docMk/>
            <pc:sldMk cId="3918006991" sldId="2582"/>
            <ac:spMk id="2" creationId="{CCDDD92D-3764-C99D-BA30-DB1EA3ECC176}"/>
          </ac:spMkLst>
        </pc:spChg>
        <pc:spChg chg="mod">
          <ac:chgData name="Nathan Muleski" userId="207e5e5425104ab4" providerId="LiveId" clId="{DBBEDF27-1930-402F-9911-2AABA87936DC}" dt="2025-08-18T20:34:01.847" v="589" actId="20577"/>
          <ac:spMkLst>
            <pc:docMk/>
            <pc:sldMk cId="3918006991" sldId="2582"/>
            <ac:spMk id="4" creationId="{36FDBEAC-D775-6FAA-853A-8D1B3515297F}"/>
          </ac:spMkLst>
        </pc:spChg>
      </pc:sldChg>
      <pc:sldChg chg="addSp delSp modSp mod">
        <pc:chgData name="Nathan Muleski" userId="207e5e5425104ab4" providerId="LiveId" clId="{DBBEDF27-1930-402F-9911-2AABA87936DC}" dt="2025-08-18T20:32:47.865" v="390" actId="14100"/>
        <pc:sldMkLst>
          <pc:docMk/>
          <pc:sldMk cId="2447651595" sldId="2583"/>
        </pc:sldMkLst>
        <pc:spChg chg="mod">
          <ac:chgData name="Nathan Muleski" userId="207e5e5425104ab4" providerId="LiveId" clId="{DBBEDF27-1930-402F-9911-2AABA87936DC}" dt="2025-08-18T20:32:37.998" v="385" actId="1076"/>
          <ac:spMkLst>
            <pc:docMk/>
            <pc:sldMk cId="2447651595" sldId="2583"/>
            <ac:spMk id="2" creationId="{5FFE94EF-F921-4D18-DD43-2F7A41FE5065}"/>
          </ac:spMkLst>
        </pc:spChg>
        <pc:spChg chg="mod">
          <ac:chgData name="Nathan Muleski" userId="207e5e5425104ab4" providerId="LiveId" clId="{DBBEDF27-1930-402F-9911-2AABA87936DC}" dt="2025-08-18T20:32:47.865" v="390" actId="14100"/>
          <ac:spMkLst>
            <pc:docMk/>
            <pc:sldMk cId="2447651595" sldId="2583"/>
            <ac:spMk id="4" creationId="{245E361C-ECA7-CC05-7254-45A43F677EA4}"/>
          </ac:spMkLst>
        </pc:spChg>
        <pc:spChg chg="add del mod">
          <ac:chgData name="Nathan Muleski" userId="207e5e5425104ab4" providerId="LiveId" clId="{DBBEDF27-1930-402F-9911-2AABA87936DC}" dt="2025-08-17T22:49:39.753" v="347" actId="478"/>
          <ac:spMkLst>
            <pc:docMk/>
            <pc:sldMk cId="2447651595" sldId="2583"/>
            <ac:spMk id="6" creationId="{70FCD521-64FC-4A7E-996C-B505AC7FBB9D}"/>
          </ac:spMkLst>
        </pc:spChg>
        <pc:picChg chg="del">
          <ac:chgData name="Nathan Muleski" userId="207e5e5425104ab4" providerId="LiveId" clId="{DBBEDF27-1930-402F-9911-2AABA87936DC}" dt="2025-08-17T22:49:04.969" v="343" actId="478"/>
          <ac:picMkLst>
            <pc:docMk/>
            <pc:sldMk cId="2447651595" sldId="2583"/>
            <ac:picMk id="5" creationId="{7D6C31BB-4506-4C98-AC93-A94569F0C30D}"/>
          </ac:picMkLst>
        </pc:picChg>
        <pc:picChg chg="add mod">
          <ac:chgData name="Nathan Muleski" userId="207e5e5425104ab4" providerId="LiveId" clId="{DBBEDF27-1930-402F-9911-2AABA87936DC}" dt="2025-08-17T22:49:35.017" v="346" actId="1076"/>
          <ac:picMkLst>
            <pc:docMk/>
            <pc:sldMk cId="2447651595" sldId="2583"/>
            <ac:picMk id="2050" creationId="{60F6C4D5-419F-3B10-FE27-19B2B5287017}"/>
          </ac:picMkLst>
        </pc:picChg>
      </pc:sldChg>
      <pc:sldChg chg="del">
        <pc:chgData name="Nathan Muleski" userId="207e5e5425104ab4" providerId="LiveId" clId="{DBBEDF27-1930-402F-9911-2AABA87936DC}" dt="2025-08-13T13:34:26.066" v="62" actId="2696"/>
        <pc:sldMkLst>
          <pc:docMk/>
          <pc:sldMk cId="3611051869" sldId="2584"/>
        </pc:sldMkLst>
      </pc:sldChg>
      <pc:sldChg chg="addSp delSp modSp mod">
        <pc:chgData name="Nathan Muleski" userId="207e5e5425104ab4" providerId="LiveId" clId="{DBBEDF27-1930-402F-9911-2AABA87936DC}" dt="2025-08-18T20:48:33.429" v="848" actId="403"/>
        <pc:sldMkLst>
          <pc:docMk/>
          <pc:sldMk cId="2258162171" sldId="2586"/>
        </pc:sldMkLst>
        <pc:spChg chg="mod">
          <ac:chgData name="Nathan Muleski" userId="207e5e5425104ab4" providerId="LiveId" clId="{DBBEDF27-1930-402F-9911-2AABA87936DC}" dt="2025-08-18T20:48:33.429" v="848" actId="403"/>
          <ac:spMkLst>
            <pc:docMk/>
            <pc:sldMk cId="2258162171" sldId="2586"/>
            <ac:spMk id="4" creationId="{1A2B812E-A4A9-F3B3-4CC5-B2EEA289E30E}"/>
          </ac:spMkLst>
        </pc:spChg>
        <pc:spChg chg="add del mod">
          <ac:chgData name="Nathan Muleski" userId="207e5e5425104ab4" providerId="LiveId" clId="{DBBEDF27-1930-402F-9911-2AABA87936DC}" dt="2025-08-18T20:37:23.073" v="607" actId="478"/>
          <ac:spMkLst>
            <pc:docMk/>
            <pc:sldMk cId="2258162171" sldId="2586"/>
            <ac:spMk id="6" creationId="{07AB0876-B02C-4369-D30A-4FCECF1D7984}"/>
          </ac:spMkLst>
        </pc:spChg>
        <pc:picChg chg="del">
          <ac:chgData name="Nathan Muleski" userId="207e5e5425104ab4" providerId="LiveId" clId="{DBBEDF27-1930-402F-9911-2AABA87936DC}" dt="2025-08-18T20:37:17.305" v="606" actId="478"/>
          <ac:picMkLst>
            <pc:docMk/>
            <pc:sldMk cId="2258162171" sldId="2586"/>
            <ac:picMk id="5" creationId="{177D35ED-1B4F-4CBA-9A6E-C66D8637B1AC}"/>
          </ac:picMkLst>
        </pc:picChg>
        <pc:picChg chg="add mod">
          <ac:chgData name="Nathan Muleski" userId="207e5e5425104ab4" providerId="LiveId" clId="{DBBEDF27-1930-402F-9911-2AABA87936DC}" dt="2025-08-18T20:37:28.551" v="610" actId="1076"/>
          <ac:picMkLst>
            <pc:docMk/>
            <pc:sldMk cId="2258162171" sldId="2586"/>
            <ac:picMk id="8" creationId="{C7645DFA-B595-AF2C-73A4-49F1D8345580}"/>
          </ac:picMkLst>
        </pc:picChg>
      </pc:sldChg>
      <pc:sldChg chg="modSp">
        <pc:chgData name="Nathan Muleski" userId="207e5e5425104ab4" providerId="LiveId" clId="{DBBEDF27-1930-402F-9911-2AABA87936DC}" dt="2025-08-13T13:35:34.792" v="66"/>
        <pc:sldMkLst>
          <pc:docMk/>
          <pc:sldMk cId="3818882223" sldId="2589"/>
        </pc:sldMkLst>
        <pc:spChg chg="mod">
          <ac:chgData name="Nathan Muleski" userId="207e5e5425104ab4" providerId="LiveId" clId="{DBBEDF27-1930-402F-9911-2AABA87936DC}" dt="2025-08-13T13:35:34.792" v="66"/>
          <ac:spMkLst>
            <pc:docMk/>
            <pc:sldMk cId="3818882223" sldId="2589"/>
            <ac:spMk id="2" creationId="{E9E6FE6C-2DD1-8AFE-97D9-69AE5A1D5F07}"/>
          </ac:spMkLst>
        </pc:spChg>
      </pc:sldChg>
      <pc:sldChg chg="addSp delSp modSp mod ord">
        <pc:chgData name="Nathan Muleski" userId="207e5e5425104ab4" providerId="LiveId" clId="{DBBEDF27-1930-402F-9911-2AABA87936DC}" dt="2025-08-17T17:17:00.234" v="319"/>
        <pc:sldMkLst>
          <pc:docMk/>
          <pc:sldMk cId="3126974785" sldId="2590"/>
        </pc:sldMkLst>
        <pc:spChg chg="mod">
          <ac:chgData name="Nathan Muleski" userId="207e5e5425104ab4" providerId="LiveId" clId="{DBBEDF27-1930-402F-9911-2AABA87936DC}" dt="2025-08-17T17:16:16.632" v="316" actId="20577"/>
          <ac:spMkLst>
            <pc:docMk/>
            <pc:sldMk cId="3126974785" sldId="2590"/>
            <ac:spMk id="2" creationId="{8CF39235-7D46-9E93-AEC7-1D755642BEF1}"/>
          </ac:spMkLst>
        </pc:spChg>
        <pc:spChg chg="mod">
          <ac:chgData name="Nathan Muleski" userId="207e5e5425104ab4" providerId="LiveId" clId="{DBBEDF27-1930-402F-9911-2AABA87936DC}" dt="2025-08-17T17:16:21.126" v="317" actId="403"/>
          <ac:spMkLst>
            <pc:docMk/>
            <pc:sldMk cId="3126974785" sldId="2590"/>
            <ac:spMk id="4" creationId="{1BE1E1D1-DA2C-D640-F72C-F01DF9CFDD1A}"/>
          </ac:spMkLst>
        </pc:spChg>
        <pc:spChg chg="add del mod">
          <ac:chgData name="Nathan Muleski" userId="207e5e5425104ab4" providerId="LiveId" clId="{DBBEDF27-1930-402F-9911-2AABA87936DC}" dt="2025-08-17T17:06:26.758" v="88" actId="478"/>
          <ac:spMkLst>
            <pc:docMk/>
            <pc:sldMk cId="3126974785" sldId="2590"/>
            <ac:spMk id="6" creationId="{9ED67519-871D-10DB-4FEF-E125899E7FFD}"/>
          </ac:spMkLst>
        </pc:spChg>
        <pc:picChg chg="del">
          <ac:chgData name="Nathan Muleski" userId="207e5e5425104ab4" providerId="LiveId" clId="{DBBEDF27-1930-402F-9911-2AABA87936DC}" dt="2025-08-17T17:06:16.432" v="82" actId="478"/>
          <ac:picMkLst>
            <pc:docMk/>
            <pc:sldMk cId="3126974785" sldId="2590"/>
            <ac:picMk id="5" creationId="{8BD7FD9B-08CB-4E0D-BDFC-5B2AD751CD86}"/>
          </ac:picMkLst>
        </pc:picChg>
      </pc:sldChg>
      <pc:sldChg chg="addSp delSp modSp mod">
        <pc:chgData name="Nathan Muleski" userId="207e5e5425104ab4" providerId="LiveId" clId="{DBBEDF27-1930-402F-9911-2AABA87936DC}" dt="2025-08-18T20:51:26.694" v="1047" actId="1076"/>
        <pc:sldMkLst>
          <pc:docMk/>
          <pc:sldMk cId="4151291681" sldId="2592"/>
        </pc:sldMkLst>
        <pc:spChg chg="mod">
          <ac:chgData name="Nathan Muleski" userId="207e5e5425104ab4" providerId="LiveId" clId="{DBBEDF27-1930-402F-9911-2AABA87936DC}" dt="2025-08-18T20:51:23.443" v="1046" actId="1076"/>
          <ac:spMkLst>
            <pc:docMk/>
            <pc:sldMk cId="4151291681" sldId="2592"/>
            <ac:spMk id="2" creationId="{05D93BB5-8CA9-C748-897C-163135CC469C}"/>
          </ac:spMkLst>
        </pc:spChg>
        <pc:spChg chg="mod">
          <ac:chgData name="Nathan Muleski" userId="207e5e5425104ab4" providerId="LiveId" clId="{DBBEDF27-1930-402F-9911-2AABA87936DC}" dt="2025-08-18T20:51:17.263" v="1045" actId="27636"/>
          <ac:spMkLst>
            <pc:docMk/>
            <pc:sldMk cId="4151291681" sldId="2592"/>
            <ac:spMk id="4" creationId="{EB13A3BF-6546-ACCC-64D7-E765DF24B6F0}"/>
          </ac:spMkLst>
        </pc:spChg>
        <pc:spChg chg="add del mod">
          <ac:chgData name="Nathan Muleski" userId="207e5e5425104ab4" providerId="LiveId" clId="{DBBEDF27-1930-402F-9911-2AABA87936DC}" dt="2025-08-18T20:51:08.338" v="1041" actId="478"/>
          <ac:spMkLst>
            <pc:docMk/>
            <pc:sldMk cId="4151291681" sldId="2592"/>
            <ac:spMk id="6" creationId="{5CD1023F-D527-820C-B858-58976BD056F5}"/>
          </ac:spMkLst>
        </pc:spChg>
        <pc:picChg chg="del">
          <ac:chgData name="Nathan Muleski" userId="207e5e5425104ab4" providerId="LiveId" clId="{DBBEDF27-1930-402F-9911-2AABA87936DC}" dt="2025-08-18T20:50:05.543" v="1040" actId="478"/>
          <ac:picMkLst>
            <pc:docMk/>
            <pc:sldMk cId="4151291681" sldId="2592"/>
            <ac:picMk id="5" creationId="{5A7659AA-3D92-4662-B7B5-DF418F5E6A81}"/>
          </ac:picMkLst>
        </pc:picChg>
        <pc:picChg chg="add mod">
          <ac:chgData name="Nathan Muleski" userId="207e5e5425104ab4" providerId="LiveId" clId="{DBBEDF27-1930-402F-9911-2AABA87936DC}" dt="2025-08-18T20:51:26.694" v="1047" actId="1076"/>
          <ac:picMkLst>
            <pc:docMk/>
            <pc:sldMk cId="4151291681" sldId="2592"/>
            <ac:picMk id="8" creationId="{DD514754-0AE1-828C-55BF-C3309C0432C4}"/>
          </ac:picMkLst>
        </pc:picChg>
      </pc:sldChg>
      <pc:sldChg chg="addSp delSp modSp mod">
        <pc:chgData name="Nathan Muleski" userId="207e5e5425104ab4" providerId="LiveId" clId="{DBBEDF27-1930-402F-9911-2AABA87936DC}" dt="2025-08-18T20:51:47.413" v="1049" actId="478"/>
        <pc:sldMkLst>
          <pc:docMk/>
          <pc:sldMk cId="3343994840" sldId="2593"/>
        </pc:sldMkLst>
        <pc:spChg chg="add del mod">
          <ac:chgData name="Nathan Muleski" userId="207e5e5425104ab4" providerId="LiveId" clId="{DBBEDF27-1930-402F-9911-2AABA87936DC}" dt="2025-08-18T20:51:47.413" v="1049" actId="478"/>
          <ac:spMkLst>
            <pc:docMk/>
            <pc:sldMk cId="3343994840" sldId="2593"/>
            <ac:spMk id="4" creationId="{25CDF124-FD3E-EB6B-85D4-AAD106061841}"/>
          </ac:spMkLst>
        </pc:spChg>
        <pc:graphicFrameChg chg="del">
          <ac:chgData name="Nathan Muleski" userId="207e5e5425104ab4" providerId="LiveId" clId="{DBBEDF27-1930-402F-9911-2AABA87936DC}" dt="2025-08-18T20:51:41.890" v="1048" actId="478"/>
          <ac:graphicFrameMkLst>
            <pc:docMk/>
            <pc:sldMk cId="3343994840" sldId="2593"/>
            <ac:graphicFrameMk id="9" creationId="{4CB5B568-E2FB-93C6-359A-5A11C372B3CC}"/>
          </ac:graphicFrameMkLst>
        </pc:graphicFrameChg>
      </pc:sldChg>
      <pc:sldChg chg="addSp delSp modSp mod ord">
        <pc:chgData name="Nathan Muleski" userId="207e5e5425104ab4" providerId="LiveId" clId="{DBBEDF27-1930-402F-9911-2AABA87936DC}" dt="2025-08-18T20:47:03.829" v="788" actId="20577"/>
        <pc:sldMkLst>
          <pc:docMk/>
          <pc:sldMk cId="1491954811" sldId="2594"/>
        </pc:sldMkLst>
        <pc:spChg chg="mod">
          <ac:chgData name="Nathan Muleski" userId="207e5e5425104ab4" providerId="LiveId" clId="{DBBEDF27-1930-402F-9911-2AABA87936DC}" dt="2025-08-18T20:47:03.829" v="788" actId="20577"/>
          <ac:spMkLst>
            <pc:docMk/>
            <pc:sldMk cId="1491954811" sldId="2594"/>
            <ac:spMk id="4" creationId="{ADD9492C-1DBE-5571-350C-979D297EAF0B}"/>
          </ac:spMkLst>
        </pc:spChg>
        <pc:spChg chg="add del mod">
          <ac:chgData name="Nathan Muleski" userId="207e5e5425104ab4" providerId="LiveId" clId="{DBBEDF27-1930-402F-9911-2AABA87936DC}" dt="2025-08-17T17:08:56.760" v="130" actId="478"/>
          <ac:spMkLst>
            <pc:docMk/>
            <pc:sldMk cId="1491954811" sldId="2594"/>
            <ac:spMk id="6" creationId="{C444EBD3-B6ED-BC3A-296E-0503DDA515D6}"/>
          </ac:spMkLst>
        </pc:spChg>
        <pc:picChg chg="del">
          <ac:chgData name="Nathan Muleski" userId="207e5e5425104ab4" providerId="LiveId" clId="{DBBEDF27-1930-402F-9911-2AABA87936DC}" dt="2025-08-17T17:08:51.774" v="128" actId="478"/>
          <ac:picMkLst>
            <pc:docMk/>
            <pc:sldMk cId="1491954811" sldId="2594"/>
            <ac:picMk id="5" creationId="{DD8EB1A7-9FD8-EB21-3595-8516456620B2}"/>
          </ac:picMkLst>
        </pc:picChg>
      </pc:sldChg>
      <pc:sldChg chg="addSp delSp modSp add mod ord setBg delDesignElem">
        <pc:chgData name="Nathan Muleski" userId="207e5e5425104ab4" providerId="LiveId" clId="{DBBEDF27-1930-402F-9911-2AABA87936DC}" dt="2025-08-18T20:42:10.062" v="654" actId="20578"/>
        <pc:sldMkLst>
          <pc:docMk/>
          <pc:sldMk cId="1412408933" sldId="2595"/>
        </pc:sldMkLst>
        <pc:spChg chg="mod">
          <ac:chgData name="Nathan Muleski" userId="207e5e5425104ab4" providerId="LiveId" clId="{DBBEDF27-1930-402F-9911-2AABA87936DC}" dt="2025-08-18T20:42:06.336" v="653" actId="20577"/>
          <ac:spMkLst>
            <pc:docMk/>
            <pc:sldMk cId="1412408933" sldId="2595"/>
            <ac:spMk id="2" creationId="{B45E244B-5C73-A8CC-39E5-8E9260FE53A8}"/>
          </ac:spMkLst>
        </pc:spChg>
        <pc:spChg chg="add mod ord">
          <ac:chgData name="Nathan Muleski" userId="207e5e5425104ab4" providerId="LiveId" clId="{DBBEDF27-1930-402F-9911-2AABA87936DC}" dt="2025-08-18T20:41:53.609" v="627" actId="171"/>
          <ac:spMkLst>
            <pc:docMk/>
            <pc:sldMk cId="1412408933" sldId="2595"/>
            <ac:spMk id="3" creationId="{69EA821F-3029-7732-BCE4-9D94D85D8359}"/>
          </ac:spMkLst>
        </pc:spChg>
        <pc:spChg chg="del">
          <ac:chgData name="Nathan Muleski" userId="207e5e5425104ab4" providerId="LiveId" clId="{DBBEDF27-1930-402F-9911-2AABA87936DC}" dt="2025-08-18T20:40:59.973" v="621"/>
          <ac:spMkLst>
            <pc:docMk/>
            <pc:sldMk cId="1412408933" sldId="2595"/>
            <ac:spMk id="7" creationId="{F99CB2A6-D956-EAAA-E949-AEA7A640C247}"/>
          </ac:spMkLst>
        </pc:spChg>
      </pc:sldChg>
      <pc:sldChg chg="modSp new mod">
        <pc:chgData name="Nathan Muleski" userId="207e5e5425104ab4" providerId="LiveId" clId="{DBBEDF27-1930-402F-9911-2AABA87936DC}" dt="2025-08-18T20:59:50.458" v="1293" actId="20577"/>
        <pc:sldMkLst>
          <pc:docMk/>
          <pc:sldMk cId="2704459284" sldId="2596"/>
        </pc:sldMkLst>
        <pc:spChg chg="mod">
          <ac:chgData name="Nathan Muleski" userId="207e5e5425104ab4" providerId="LiveId" clId="{DBBEDF27-1930-402F-9911-2AABA87936DC}" dt="2025-08-18T20:56:16.902" v="1058" actId="20577"/>
          <ac:spMkLst>
            <pc:docMk/>
            <pc:sldMk cId="2704459284" sldId="2596"/>
            <ac:spMk id="2" creationId="{F08E0BC8-1CAF-3A1B-5C66-DBD42344B4DB}"/>
          </ac:spMkLst>
        </pc:spChg>
        <pc:spChg chg="mod">
          <ac:chgData name="Nathan Muleski" userId="207e5e5425104ab4" providerId="LiveId" clId="{DBBEDF27-1930-402F-9911-2AABA87936DC}" dt="2025-08-18T20:59:50.458" v="1293" actId="20577"/>
          <ac:spMkLst>
            <pc:docMk/>
            <pc:sldMk cId="2704459284" sldId="2596"/>
            <ac:spMk id="3" creationId="{EC33730A-0370-12BE-13ED-C347B8744A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12681-BC9D-491F-A667-9787E0CB5465}" type="datetimeFigureOut">
              <a:rPr lang="en-US" smtClean="0"/>
              <a:t>8/18/2025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588BE-1869-45A9-A3D5-62F131252BCC}" type="slidenum">
              <a:rPr lang="en-US" smtClean="0"/>
              <a:t>‹#›</a:t>
            </a:fld>
            <a:endParaRPr lang="en-US"/>
          </a:p>
        </p:txBody>
      </p:sp>
    </p:spTree>
    <p:extLst>
      <p:ext uri="{BB962C8B-B14F-4D97-AF65-F5344CB8AC3E}">
        <p14:creationId xmlns:p14="http://schemas.microsoft.com/office/powerpoint/2010/main" val="393403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will explore the essential knowledge and practical tips for using dry yeast in homebrewing. We'll cover production methods, advantages, fermentation practices, storage, and much more to help you brew better beer with confidence.
</a:t>
            </a:r>
          </a:p>
        </p:txBody>
      </p:sp>
      <p:sp>
        <p:nvSpPr>
          <p:cNvPr id="4" name="Slide Number Placeholder 3"/>
          <p:cNvSpPr>
            <a:spLocks noGrp="1"/>
          </p:cNvSpPr>
          <p:nvPr>
            <p:ph type="sldNum" sz="quarter" idx="5"/>
          </p:nvPr>
        </p:nvSpPr>
        <p:spPr/>
        <p:txBody>
          <a:bodyPr/>
          <a:lstStyle/>
          <a:p>
            <a:fld id="{7B4E2038-AC4F-4EB8-8F11-445317B0D795}" type="slidenum">
              <a:rPr lang="en-US" smtClean="0"/>
              <a:t>1</a:t>
            </a:fld>
            <a:endParaRPr lang="en-US"/>
          </a:p>
        </p:txBody>
      </p:sp>
    </p:spTree>
    <p:extLst>
      <p:ext uri="{BB962C8B-B14F-4D97-AF65-F5344CB8AC3E}">
        <p14:creationId xmlns:p14="http://schemas.microsoft.com/office/powerpoint/2010/main" val="861536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This slide references information from the following file: https://btechit-my.sharepoint.com/personal/nmuleski_btechit_com/_layouts/15/Doc.aspx?sourcedoc=%7BA3BD5DFA-A24E-4504-AA2B-2C94581D37F9%7D&amp;file=Dry%20Yeast%20Research.docx&amp;action=default&amp;mobileredirect=true&amp;DefaultItemOpen=1
In summary, rehydrating in sterile warm water is the safest route to maximize cell viability (especially for high-gravity brews or if the yeast is older). But direct pitching is perfectly acceptable with today’s yeasts – it saves time and, in standard gravity </a:t>
            </a:r>
            <a:r>
              <a:rPr lang="en-US" dirty="0" err="1"/>
              <a:t>worts</a:t>
            </a:r>
            <a:r>
              <a:rPr lang="en-US" dirty="0"/>
              <a:t>, you’re unlikely to notice a difference in fermentation vigor or beer qualityfermentis.comfermentis.com. Both Lallemand and Fermentis agree that either method can work; just maintain sanitary conditions either way. (Notably, Fermentis found that even rehydrating in wort causes only a minor ~3–6% loss in viability, which “will not impact the fermentation at all,” so the effect is smallfermentis.com.)
Tip: You do not need to add any special nutrients or “rehydration agents” when prepping dry yeast. Some winemakers use products like Go-Ferm, but Fermentis states they do not recommend any rehydration additive for beer yeast – they haven’t observed a benefit with their strainsfermentis.com. All necessary reserves (glycogen, minerals, sterols) are already in the dried yeast. It’s better to focus on wort nutrition once fermentation starts (e.g. adequate FAN, zinc in the wort) rather than doping the rehydration waterfermentis.com.
Image source: Microsoft 365 content library
</a:t>
            </a:r>
          </a:p>
        </p:txBody>
      </p:sp>
      <p:sp>
        <p:nvSpPr>
          <p:cNvPr id="4" name="Slide Number Placeholder 3"/>
          <p:cNvSpPr>
            <a:spLocks noGrp="1"/>
          </p:cNvSpPr>
          <p:nvPr>
            <p:ph type="sldNum" sz="quarter" idx="5"/>
          </p:nvPr>
        </p:nvSpPr>
        <p:spPr/>
        <p:txBody>
          <a:bodyPr/>
          <a:lstStyle/>
          <a:p>
            <a:fld id="{7B4E2038-AC4F-4EB8-8F11-445317B0D795}" type="slidenum">
              <a:rPr lang="en-US" smtClean="0"/>
              <a:t>10</a:t>
            </a:fld>
            <a:endParaRPr lang="en-US"/>
          </a:p>
        </p:txBody>
      </p:sp>
    </p:spTree>
    <p:extLst>
      <p:ext uri="{BB962C8B-B14F-4D97-AF65-F5344CB8AC3E}">
        <p14:creationId xmlns:p14="http://schemas.microsoft.com/office/powerpoint/2010/main" val="344009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This slide references information from the following file: https://btechit-my.sharepoint.com/personal/nmuleski_btechit_com/_layouts/15/Doc.aspx?sourcedoc=%7BA3BD5DFA-A24E-4504-AA2B-2C94581D37F9%7D&amp;file=Dry%20Yeast%20Research.docx&amp;action=default&amp;mobileredirect=true&amp;DefaultItemOpen=1
What if you do aerate when using dry yeast? The answer: nothing bad will happen – oxygenating won’t harm the yeast or the beer – but it’s often superfluous. Experienced brewers report no observable difference in fermentation speed or flavor when aerating vs. not aerating with a fresh dry yeast pitchhomebrew.stackexchange.com. If anything, providing oxygen might aid the yeast if the pitch rate is marginal or the wort gravity is very high, but generally dry yeast has such a head start that you won’t miss the extra O₂. Some brewers still choose to oxygenate out of habit or for peace of mind (oxygen is beneficial to yeast health in general), but the consensus is that with dry yeast, you can skip the aeration on batch #1 and expect a healthy fermentationfermentis.comnidux-stores.s3.amazonaws.com.
Important: The “no oxygen needed” rule only applies to the first generation of a dry yeast. If you harvest and </a:t>
            </a:r>
            <a:r>
              <a:rPr lang="en-US" dirty="0" err="1"/>
              <a:t>repitch</a:t>
            </a:r>
            <a:r>
              <a:rPr lang="en-US" dirty="0"/>
              <a:t> that yeast in a new batch, you’re now dealing with yeast that have been through a fermentation and depleted their internal reserves. At that point, they are like any other yeast slurry and do require aeration in the new wortlallemandbrewing.com. Fermentis emphasizes that if you reuse dry yeast (e.g. pitching slurry from a prior batch), you should aerate the wort as you normally would for any yeast culturefermentis.com. Lallemand advises the same: a </a:t>
            </a:r>
            <a:r>
              <a:rPr lang="en-US" dirty="0" err="1"/>
              <a:t>repitched</a:t>
            </a:r>
            <a:r>
              <a:rPr lang="en-US" dirty="0"/>
              <a:t> dry yeast should receive ~8–10 ppm dissolved oxygen in the wort, just as a </a:t>
            </a:r>
            <a:r>
              <a:rPr lang="en-US" dirty="0" err="1"/>
              <a:t>repitched</a:t>
            </a:r>
            <a:r>
              <a:rPr lang="en-US" dirty="0"/>
              <a:t> liquid culture wouldlallemandbrewing.com. So, no oxygen for the first pitch, but do oxygenate when reusing yeast. Also, adding oxygen after fermentation has begun is not recommended (late oxygen can increase diacetyl and aldehyde levels)fermentis.com – but that’s true for all yeast, not just dry.
Image source: Microsoft 365 content library
</a:t>
            </a:r>
          </a:p>
        </p:txBody>
      </p:sp>
      <p:sp>
        <p:nvSpPr>
          <p:cNvPr id="4" name="Slide Number Placeholder 3"/>
          <p:cNvSpPr>
            <a:spLocks noGrp="1"/>
          </p:cNvSpPr>
          <p:nvPr>
            <p:ph type="sldNum" sz="quarter" idx="5"/>
          </p:nvPr>
        </p:nvSpPr>
        <p:spPr/>
        <p:txBody>
          <a:bodyPr/>
          <a:lstStyle/>
          <a:p>
            <a:fld id="{7B4E2038-AC4F-4EB8-8F11-445317B0D795}" type="slidenum">
              <a:rPr lang="en-US" smtClean="0"/>
              <a:t>11</a:t>
            </a:fld>
            <a:endParaRPr lang="en-US"/>
          </a:p>
        </p:txBody>
      </p:sp>
    </p:spTree>
    <p:extLst>
      <p:ext uri="{BB962C8B-B14F-4D97-AF65-F5344CB8AC3E}">
        <p14:creationId xmlns:p14="http://schemas.microsoft.com/office/powerpoint/2010/main" val="4236551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https://btechit-my.sharepoint.com/personal/nmuleski_btechit_com/_layouts/15/Doc.aspx?sourcedoc=%7BA3BD5DFA-A24E-4504-AA2B-2C94581D37F9%7D&amp;file=Dry%20Yeast%20Research.docx&amp;action=default&amp;mobileredirect=true&amp;DefaultItemOpen=1
Why starters are not recommended for dry yeast, Pitching rates and cost considerations, Exception cases and troubleshooting stuck fermentations
</a:t>
            </a:r>
          </a:p>
        </p:txBody>
      </p:sp>
      <p:sp>
        <p:nvSpPr>
          <p:cNvPr id="4" name="Slide Number Placeholder 3"/>
          <p:cNvSpPr>
            <a:spLocks noGrp="1"/>
          </p:cNvSpPr>
          <p:nvPr>
            <p:ph type="sldNum" sz="quarter" idx="5"/>
          </p:nvPr>
        </p:nvSpPr>
        <p:spPr/>
        <p:txBody>
          <a:bodyPr/>
          <a:lstStyle/>
          <a:p>
            <a:fld id="{7B4E2038-AC4F-4EB8-8F11-445317B0D795}" type="slidenum">
              <a:rPr lang="en-US" smtClean="0"/>
              <a:t>12</a:t>
            </a:fld>
            <a:endParaRPr lang="en-US"/>
          </a:p>
        </p:txBody>
      </p:sp>
    </p:spTree>
    <p:extLst>
      <p:ext uri="{BB962C8B-B14F-4D97-AF65-F5344CB8AC3E}">
        <p14:creationId xmlns:p14="http://schemas.microsoft.com/office/powerpoint/2010/main" val="642642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https://btechit-my.sharepoint.com/personal/nmuleski_btechit_com/_layouts/15/Doc.aspx?sourcedoc=%7BA3BD5DFA-A24E-4504-AA2B-2C94581D37F9%7D&amp;file=Dry%20Yeast%20Research.docx&amp;action=default&amp;mobileredirect=true&amp;DefaultItemOpen=1
Should You Make a Yeast Starter with Dry Yeast?
No – in almost all cases, you do not need or want to make a starter when using dry brewing yeast. This is a point that surprises brewers who are used to propagating liquid yeast, but it’s well-established advice from the experts. Dry yeast comes with a very high cell count out of the package (often 2–3 times more cells than a typical liquid vial) and, as discussed, those cells are stuffed with nutrient reserves. If you need more yeast for a higher gravity brew, the simplest solution is to just use an additional sachet of dry yeast rather than building a starter.
In fact, manufacturers warn against making a starter from dry yeast, because it can actually diminish the yeast’s quality. Lallemand’s official documentation flatly states that a starter is “unnecessary with dried active yeast,” and skipping it avoids the contamination risk that a starter propagation would introducenidux-stores.s3.amazonaws.com. The key reason is tied to yeast physiology: as one brewer put it, “part of the process of creating dry yeast involves maximizing the yeast’s internal nutrients at the moment before drying. Making a starter with dry yeast actually uses up those nutrients.”forum.homebrewersassociation.org In other words, the yeast has been packaged with full batteries (glycogen, lipids, vitamins). If you pitch it into a small starter wort and let it ferment, the yeast will burn through those reserves to grow, and you’ll end up with cells that may be weaker going into your main batch than if you had just pitched the dry yeast directly. With liquid yeast, starters are crucial because those cultures have lower cell count and their reserves have been depleted during storage; with dry yeast, neither is the caseforum.homebrewersassociation.orgforum.homebrewersassociation.org.
Image source: Microsoft 365 content library
</a:t>
            </a:r>
          </a:p>
        </p:txBody>
      </p:sp>
      <p:sp>
        <p:nvSpPr>
          <p:cNvPr id="4" name="Slide Number Placeholder 3"/>
          <p:cNvSpPr>
            <a:spLocks noGrp="1"/>
          </p:cNvSpPr>
          <p:nvPr>
            <p:ph type="sldNum" sz="quarter" idx="5"/>
          </p:nvPr>
        </p:nvSpPr>
        <p:spPr/>
        <p:txBody>
          <a:bodyPr/>
          <a:lstStyle/>
          <a:p>
            <a:fld id="{7B4E2038-AC4F-4EB8-8F11-445317B0D795}" type="slidenum">
              <a:rPr lang="en-US" smtClean="0"/>
              <a:t>13</a:t>
            </a:fld>
            <a:endParaRPr lang="en-US"/>
          </a:p>
        </p:txBody>
      </p:sp>
    </p:spTree>
    <p:extLst>
      <p:ext uri="{BB962C8B-B14F-4D97-AF65-F5344CB8AC3E}">
        <p14:creationId xmlns:p14="http://schemas.microsoft.com/office/powerpoint/2010/main" val="699327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https://btechit-my.sharepoint.com/personal/nmuleski_btechit_com/_layouts/15/Doc.aspx?sourcedoc=%7BA3BD5DFA-A24E-4504-AA2B-2C94581D37F9%7D&amp;file=Dry%20Yeast%20Research.docx&amp;action=default&amp;mobileredirect=true&amp;DefaultItemOpen=1
Another practical point: dry yeast is relatively cheap, especially compared to the effort of making a starter (which costs time and malt extract). Jamil Zainasheff and John Palmer famously advise in Brewing Classic Styles that it’s more economical to pitch additional packets of dry yeast rather than make a starter. For a typical 5-gallon (~19 L) homebrew, one 11 g sachet is usually enough for ales. For high-gravity beers or lagers, two sachets (or one 500 g brick for big commercial batches) are often pitched. The cost of a second pack is usually lower than the cost (and infection risk) of preparing a starter, and it achieves the same goal of more yeast cells. As a member of the AHA forum succinctly put it: “Dry yeast is all about high quality, less fuss and less money. If you’re going to mess around making a yeast starter [with dry yeast], you’re wasting your time AND money.”forum.homebrewersassociation.org.
Image source: Microsoft 365 content library
</a:t>
            </a:r>
          </a:p>
        </p:txBody>
      </p:sp>
      <p:sp>
        <p:nvSpPr>
          <p:cNvPr id="4" name="Slide Number Placeholder 3"/>
          <p:cNvSpPr>
            <a:spLocks noGrp="1"/>
          </p:cNvSpPr>
          <p:nvPr>
            <p:ph type="sldNum" sz="quarter" idx="5"/>
          </p:nvPr>
        </p:nvSpPr>
        <p:spPr/>
        <p:txBody>
          <a:bodyPr/>
          <a:lstStyle/>
          <a:p>
            <a:fld id="{7B4E2038-AC4F-4EB8-8F11-445317B0D795}" type="slidenum">
              <a:rPr lang="en-US" smtClean="0"/>
              <a:t>14</a:t>
            </a:fld>
            <a:endParaRPr lang="en-US"/>
          </a:p>
        </p:txBody>
      </p:sp>
    </p:spTree>
    <p:extLst>
      <p:ext uri="{BB962C8B-B14F-4D97-AF65-F5344CB8AC3E}">
        <p14:creationId xmlns:p14="http://schemas.microsoft.com/office/powerpoint/2010/main" val="502037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https://btechit-my.sharepoint.com/personal/nmuleski_btechit_com/_layouts/15/Doc.aspx?sourcedoc=%7BA3BD5DFA-A24E-4504-AA2B-2C94581D37F9%7D&amp;file=Dry%20Yeast%20Research.docx&amp;action=default&amp;mobileredirect=true&amp;DefaultItemOpen=1
Best practices for storing dry yeast, Expiry dates, sealing, and handling opened packets, Maintaining yeast viability and emergency use
</a:t>
            </a:r>
          </a:p>
        </p:txBody>
      </p:sp>
      <p:sp>
        <p:nvSpPr>
          <p:cNvPr id="4" name="Slide Number Placeholder 3"/>
          <p:cNvSpPr>
            <a:spLocks noGrp="1"/>
          </p:cNvSpPr>
          <p:nvPr>
            <p:ph type="sldNum" sz="quarter" idx="5"/>
          </p:nvPr>
        </p:nvSpPr>
        <p:spPr/>
        <p:txBody>
          <a:bodyPr/>
          <a:lstStyle/>
          <a:p>
            <a:fld id="{7B4E2038-AC4F-4EB8-8F11-445317B0D795}" type="slidenum">
              <a:rPr lang="en-US" smtClean="0"/>
              <a:t>15</a:t>
            </a:fld>
            <a:endParaRPr lang="en-US"/>
          </a:p>
        </p:txBody>
      </p:sp>
    </p:spTree>
    <p:extLst>
      <p:ext uri="{BB962C8B-B14F-4D97-AF65-F5344CB8AC3E}">
        <p14:creationId xmlns:p14="http://schemas.microsoft.com/office/powerpoint/2010/main" val="1614588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This slide references information from the following file: https://btechit-my.sharepoint.com/personal/nmuleski_btechit_com/_layouts/15/Doc.aspx?sourcedoc=%7BA3BD5DFA-A24E-4504-AA2B-2C94581D37F9%7D&amp;file=Dry%20Yeast%20Research.docx&amp;action=default&amp;mobileredirect=true&amp;DefaultItemOpen=1
Other Fun Facts and Pro Tips for Dry Yeast
Moisture      matters: As mentioned, keep your dry yeast dry! Even the humidity in      the air can activate and damage yeast cells once a pack is opened.      Fermentis notes that humidity is the “second enemy” of dry yeast      after oxygen exposurefermentis.com. Always reseal opened packs promptly and      use them quickly. If you buy yeast in bulk (500 g bricks), consider      partitioning it into smaller air-tight vials or bags immediately after      opening. Adding a food-grade desiccant pack in the container can help keep      residual moisture low (just don’t let it touch the yeast directly).
Check      the manufacturing date: Most dry yeast packets have a lot number or      manufacture date. Fresher is better, but even if it’s a year old, a dry      yeast sachet typically still has plenty of viable cells. If in doubt, or      if the yeast sat in less-than-ideal conditions, you can proof it in a bit      of wort to see if it becomes active (similar to proofing baking yeast in      sugar water). It’s rarely necessary to do this, but it can provide peace      of mind for critical brews.
Temperature      for pitching: While rehydration is done warm (~30 °C), you      usually pitch the yeast into wort at your intended fermentation      temperature. If you rehydrated warm, make sure to cool that slurry      gradually. Fermentis warns that temperature shocks greater than      10 °C can cause yeast cell damage (leading to “petite mutants”      and stalled fermentations)nidux-stores.s3.amazonaws.com. So, avoid dumping      30 °C rehydrated yeast straight into 10 °C lager wort without      tempering it. In practice, many brewers will rehydrate around 30 °C,      then add a little cool wort or water to bring the slurry down to within      ~5–10 °C of the target before pitching. If pitching dry without      rehydration, it’s wise to have the wort at least at fermentation temp (or      a bit warmer) at pitch, then you can let the fermenter chill down if      needed.
Only      certain strains can be dried: You might notice that some very      specialty strains (certain wild yeasts or bacteria, or obscure ale      strains) aren’t available dry. Drying is a harsh process and not all      microorganisms survive it well. However, yeast labs have isolated variants      that do handle drying – for instance, Lallemand BRY-97 is a dried      form of the classic West Coast ale yeast from Siebel’s library, and Fermentis      W-34/70 is the famous Weihenstephan lager strain in dry formscribd.com. Both companies continue to expand      offerings (dry </a:t>
            </a:r>
            <a:r>
              <a:rPr lang="en-US" dirty="0" err="1"/>
              <a:t>kveik</a:t>
            </a:r>
            <a:r>
              <a:rPr lang="en-US" dirty="0"/>
              <a:t> yeasts, hybrid strains for haze, etc.) as demand      grows. So if you don’t see your favorite strain in dry form yet, stay      tuned – the range is much broader now than a decade ago, and keeps growinglallemandbrewing.com.
Image source: Microsoft 365 content library
</a:t>
            </a:r>
          </a:p>
        </p:txBody>
      </p:sp>
      <p:sp>
        <p:nvSpPr>
          <p:cNvPr id="4" name="Slide Number Placeholder 3"/>
          <p:cNvSpPr>
            <a:spLocks noGrp="1"/>
          </p:cNvSpPr>
          <p:nvPr>
            <p:ph type="sldNum" sz="quarter" idx="5"/>
          </p:nvPr>
        </p:nvSpPr>
        <p:spPr/>
        <p:txBody>
          <a:bodyPr/>
          <a:lstStyle/>
          <a:p>
            <a:fld id="{7B4E2038-AC4F-4EB8-8F11-445317B0D795}" type="slidenum">
              <a:rPr lang="en-US" smtClean="0"/>
              <a:t>16</a:t>
            </a:fld>
            <a:endParaRPr lang="en-US"/>
          </a:p>
        </p:txBody>
      </p:sp>
    </p:spTree>
    <p:extLst>
      <p:ext uri="{BB962C8B-B14F-4D97-AF65-F5344CB8AC3E}">
        <p14:creationId xmlns:p14="http://schemas.microsoft.com/office/powerpoint/2010/main" val="3314745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https://btechit-my.sharepoint.com/personal/nmuleski_btechit_com/_layouts/15/Doc.aspx?sourcedoc=%7BA3BD5DFA-A24E-4504-AA2B-2C94581D37F9%7D&amp;file=Dry%20Yeast%20Research.docx&amp;action=default&amp;mobileredirect=true&amp;DefaultItemOpen=1
Storage and Shelf Life of Dry Yeast
One reason dry yeast became a homebrew favorite is its storage convenience. To keep your dry yeast at peak viability, follow these guidelines from the producers:
Store      it cold and dry: Unopened packets should be kept in a refrigerator      (around 4 °C is ideal) or other cool, dry placenidux-stores.s3.amazonaws.com. Heat will accelerate      loss of viability, so avoid leaving sachets at room temp for long periods      if possible. That said, dry yeast tolerates shipping temperatures well –      it won’t die off like liquid yeast might during a warm delivery.
Image source: Microsoft 365 content library
</a:t>
            </a:r>
          </a:p>
        </p:txBody>
      </p:sp>
      <p:sp>
        <p:nvSpPr>
          <p:cNvPr id="4" name="Slide Number Placeholder 3"/>
          <p:cNvSpPr>
            <a:spLocks noGrp="1"/>
          </p:cNvSpPr>
          <p:nvPr>
            <p:ph type="sldNum" sz="quarter" idx="5"/>
          </p:nvPr>
        </p:nvSpPr>
        <p:spPr/>
        <p:txBody>
          <a:bodyPr/>
          <a:lstStyle/>
          <a:p>
            <a:fld id="{7B4E2038-AC4F-4EB8-8F11-445317B0D795}" type="slidenum">
              <a:rPr lang="en-US" smtClean="0"/>
              <a:t>17</a:t>
            </a:fld>
            <a:endParaRPr lang="en-US"/>
          </a:p>
        </p:txBody>
      </p:sp>
    </p:spTree>
    <p:extLst>
      <p:ext uri="{BB962C8B-B14F-4D97-AF65-F5344CB8AC3E}">
        <p14:creationId xmlns:p14="http://schemas.microsoft.com/office/powerpoint/2010/main" val="2152489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https://btechit-my.sharepoint.com/personal/nmuleski_btechit_com/_layouts/15/Doc.aspx?sourcedoc=%7BA3BD5DFA-A24E-4504-AA2B-2C94581D37F9%7D&amp;file=Dry%20Yeast%20Research.docx&amp;action=default&amp;mobileredirect=true&amp;DefaultItemOpen=1
Watch      the expiry date: Dry yeast often comes with a 1.5 to 3 year shelf life      stamped on the pack. Within that time (and proper storage), viability      remains high. For example, Lallemand reports consistent performance even      after years in storagelallemandbrewing.com. Still, it’s best to use it fresh      when you can. If a packet is well past its expiration or was stored      improperly, consider getting fresh yeast or at least be prepared to pitch      extra if viability is in doubt.
Keep      packets sealed: Once you open a pack (especially the large 500 g      bricks), the yeast is exposed to air and humidity. Oxygen and moisture are      the two biggest enemies of dry yeast viabilityfermentis.com. An opened 500 g brick can be      portioned and resealed tightly (squeezing out air, or vacuum-sealing if      you have the means) and stored in the fridge, but it’s recommended to use      it within about 1–2 weeks after opening for best resultsfermentis.com. If you see clumping or signs of      moisture in the stored yeast, its viability is likely dropping. Always let      a refrigerated pack come to room temperature before opening it, to      avoid condensation sucking moisture onto the yeastfermentis.com. For 11 g foil pouches, it’s      usually one pack = one batch, so you won’t have leftovers to store.
Don’t      use leaky packs: If a vacuum-sealed sachet has lost its vacuum (e.g.      the packet feels puffed with air or you see damage) or if the yeast looks      browned or caked, it’s safer to discard it. Lallemand notes that dry yeast      will “rapidly lose activity after exposure to air,” so a breached      packet is compromisednidux-stores.s3.amazonaws.com. Get a fresh one rather      than ruining a batch of beer with dead yeast.
Image source: Microsoft 365 content library
</a:t>
            </a:r>
          </a:p>
        </p:txBody>
      </p:sp>
      <p:sp>
        <p:nvSpPr>
          <p:cNvPr id="4" name="Slide Number Placeholder 3"/>
          <p:cNvSpPr>
            <a:spLocks noGrp="1"/>
          </p:cNvSpPr>
          <p:nvPr>
            <p:ph type="sldNum" sz="quarter" idx="5"/>
          </p:nvPr>
        </p:nvSpPr>
        <p:spPr/>
        <p:txBody>
          <a:bodyPr/>
          <a:lstStyle/>
          <a:p>
            <a:fld id="{7B4E2038-AC4F-4EB8-8F11-445317B0D795}" type="slidenum">
              <a:rPr lang="en-US" smtClean="0"/>
              <a:t>18</a:t>
            </a:fld>
            <a:endParaRPr lang="en-US"/>
          </a:p>
        </p:txBody>
      </p:sp>
    </p:spTree>
    <p:extLst>
      <p:ext uri="{BB962C8B-B14F-4D97-AF65-F5344CB8AC3E}">
        <p14:creationId xmlns:p14="http://schemas.microsoft.com/office/powerpoint/2010/main" val="3167872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https://btechit-my.sharepoint.com/personal/nmuleski_btechit_com/_layouts/15/Doc.aspx?sourcedoc=%7BA3BD5DFA-A24E-4504-AA2B-2C94581D37F9%7D&amp;file=Dry%20Yeast%20Research.docx&amp;action=default&amp;mobileredirect=true&amp;DefaultItemOpen=1
Recommended pitch rates and cell counts, Over-pitching, under-pitching, and rehydration tips, Harvesting and repitching dry yeast
</a:t>
            </a:r>
          </a:p>
        </p:txBody>
      </p:sp>
      <p:sp>
        <p:nvSpPr>
          <p:cNvPr id="4" name="Slide Number Placeholder 3"/>
          <p:cNvSpPr>
            <a:spLocks noGrp="1"/>
          </p:cNvSpPr>
          <p:nvPr>
            <p:ph type="sldNum" sz="quarter" idx="5"/>
          </p:nvPr>
        </p:nvSpPr>
        <p:spPr/>
        <p:txBody>
          <a:bodyPr/>
          <a:lstStyle/>
          <a:p>
            <a:fld id="{7B4E2038-AC4F-4EB8-8F11-445317B0D795}" type="slidenum">
              <a:rPr lang="en-US" smtClean="0"/>
              <a:t>19</a:t>
            </a:fld>
            <a:endParaRPr lang="en-US"/>
          </a:p>
        </p:txBody>
      </p:sp>
    </p:spTree>
    <p:extLst>
      <p:ext uri="{BB962C8B-B14F-4D97-AF65-F5344CB8AC3E}">
        <p14:creationId xmlns:p14="http://schemas.microsoft.com/office/powerpoint/2010/main" val="2356093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https://btechit-my.sharepoint.com/personal/nmuleski_btechit_com/_layouts/15/Doc.aspx?sourcedoc=%7BA3BD5DFA-A24E-4504-AA2B-2C94581D37F9%7D&amp;file=Dry%20Yeast%20Research.docx&amp;action=default&amp;mobileredirect=true&amp;DefaultItemOpen=1
Industrial production and drying process, Strain selection and advances in dry yeast varieties
</a:t>
            </a:r>
          </a:p>
        </p:txBody>
      </p:sp>
      <p:sp>
        <p:nvSpPr>
          <p:cNvPr id="4" name="Slide Number Placeholder 3"/>
          <p:cNvSpPr>
            <a:spLocks noGrp="1"/>
          </p:cNvSpPr>
          <p:nvPr>
            <p:ph type="sldNum" sz="quarter" idx="5"/>
          </p:nvPr>
        </p:nvSpPr>
        <p:spPr/>
        <p:txBody>
          <a:bodyPr/>
          <a:lstStyle/>
          <a:p>
            <a:fld id="{7B4E2038-AC4F-4EB8-8F11-445317B0D795}" type="slidenum">
              <a:rPr lang="en-US" smtClean="0"/>
              <a:t>2</a:t>
            </a:fld>
            <a:endParaRPr lang="en-US"/>
          </a:p>
        </p:txBody>
      </p:sp>
    </p:spTree>
    <p:extLst>
      <p:ext uri="{BB962C8B-B14F-4D97-AF65-F5344CB8AC3E}">
        <p14:creationId xmlns:p14="http://schemas.microsoft.com/office/powerpoint/2010/main" val="820941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This slide references information from the following file: https://btechit-my.sharepoint.com/personal/nmuleski_btechit_com/_layouts/15/Doc.aspx?sourcedoc=%7BA3BD5DFA-A24E-4504-AA2B-2C94581D37F9%7D&amp;file=Dry%20Yeast%20Research.docx&amp;action=default&amp;mobileredirect=true&amp;DefaultItemOpen=1
Pitch Rates and Usage Tips
For homebrewing (5 gallons or ~20 L batches), the common rule of thumb is one 11 g sachet for most ales, and two sachets for lagers or high-gravity ales. This corresponds roughly with professional pitching rate recommendations. Fermentis, for instance, suggests pitching 50–80 grams per hectoliter for ales (which yields about 5–8 million cells per mL), and 80–120 g/hl for lagers (around 8–12 million cells/mL)fermentis.com. An 11 g pack in 20 L is ~55 g/hl, right in the ale range; lagers typically need closer to 2 packs for the same volume. These rates assume the yeast has at least 6×10^9 viable cells per gram (their guaranteed minimum)fermentis.com, though in reality fresh dry yeast often has ~10×10^9 cells/gramfermentis.com. Pitching sufficient yeast ensures a quick start to fermentation (short lag phase) and a healthy attenuation, reducing the risk of off-flavors.
Image source: Microsoft 365 content library
</a:t>
            </a:r>
          </a:p>
        </p:txBody>
      </p:sp>
      <p:sp>
        <p:nvSpPr>
          <p:cNvPr id="4" name="Slide Number Placeholder 3"/>
          <p:cNvSpPr>
            <a:spLocks noGrp="1"/>
          </p:cNvSpPr>
          <p:nvPr>
            <p:ph type="sldNum" sz="quarter" idx="5"/>
          </p:nvPr>
        </p:nvSpPr>
        <p:spPr/>
        <p:txBody>
          <a:bodyPr/>
          <a:lstStyle/>
          <a:p>
            <a:fld id="{7B4E2038-AC4F-4EB8-8F11-445317B0D795}" type="slidenum">
              <a:rPr lang="en-US" smtClean="0"/>
              <a:t>20</a:t>
            </a:fld>
            <a:endParaRPr lang="en-US"/>
          </a:p>
        </p:txBody>
      </p:sp>
    </p:spTree>
    <p:extLst>
      <p:ext uri="{BB962C8B-B14F-4D97-AF65-F5344CB8AC3E}">
        <p14:creationId xmlns:p14="http://schemas.microsoft.com/office/powerpoint/2010/main" val="2277625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https://btechit-my.sharepoint.com/personal/nmuleski_btechit_com/_layouts/15/Doc.aspx?sourcedoc=%7BA3BD5DFA-A24E-4504-AA2B-2C94581D37F9%7D&amp;file=Dry%20Yeast%20Research.docx&amp;action=default&amp;mobileredirect=true&amp;DefaultItemOpen=1
Moisture, temperature, and strain selection tips, Nutrients, sensory impact, and bottling uses, Popular dry yeast strains and their applications
</a:t>
            </a:r>
          </a:p>
        </p:txBody>
      </p:sp>
      <p:sp>
        <p:nvSpPr>
          <p:cNvPr id="4" name="Slide Number Placeholder 3"/>
          <p:cNvSpPr>
            <a:spLocks noGrp="1"/>
          </p:cNvSpPr>
          <p:nvPr>
            <p:ph type="sldNum" sz="quarter" idx="5"/>
          </p:nvPr>
        </p:nvSpPr>
        <p:spPr/>
        <p:txBody>
          <a:bodyPr/>
          <a:lstStyle/>
          <a:p>
            <a:fld id="{7B4E2038-AC4F-4EB8-8F11-445317B0D795}" type="slidenum">
              <a:rPr lang="en-US" smtClean="0"/>
              <a:t>21</a:t>
            </a:fld>
            <a:endParaRPr lang="en-US"/>
          </a:p>
        </p:txBody>
      </p:sp>
    </p:spTree>
    <p:extLst>
      <p:ext uri="{BB962C8B-B14F-4D97-AF65-F5344CB8AC3E}">
        <p14:creationId xmlns:p14="http://schemas.microsoft.com/office/powerpoint/2010/main" val="3655238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This slide references information from the following file: https://btechit-my.sharepoint.com/personal/nmuleski_btechit_com/_layouts/15/Doc.aspx?sourcedoc=%7BA3BD5DFA-A24E-4504-AA2B-2C94581D37F9%7D&amp;file=Dry%20Yeast%20Research.docx&amp;action=default&amp;mobileredirect=true&amp;DefaultItemOpen=1
Popular Dry Yeast Strains (Recommendations)
Finally, while strain choice wasn’t the main focus of your question, it’s worth knowing a few popular dry yeasts and what they’re used for (in case you want to mention examples in your talk):
Fermentis      </a:t>
            </a:r>
            <a:r>
              <a:rPr lang="en-US" dirty="0" err="1"/>
              <a:t>SafAle</a:t>
            </a:r>
            <a:r>
              <a:rPr lang="en-US" dirty="0"/>
              <a:t> US-05: An American ale yeast famous for its clean profile and      versatility. Great for pale ales, IPAs, stouts – any style where you want      a neutral yeast character. It attenuates well and flocculates medium.      (This is the dry form of the Chico strain, similar to </a:t>
            </a:r>
            <a:r>
              <a:rPr lang="en-US" dirty="0" err="1"/>
              <a:t>Wyeast</a:t>
            </a:r>
            <a:r>
              <a:rPr lang="en-US" dirty="0"/>
              <a:t> 1056 or White      Labs WLP001.) It’s a go-to for many homebrewers because it “just works”      and leaves the hops and malt to shine.
Fermentis      </a:t>
            </a:r>
            <a:r>
              <a:rPr lang="en-US" dirty="0" err="1"/>
              <a:t>SafAle</a:t>
            </a:r>
            <a:r>
              <a:rPr lang="en-US" dirty="0"/>
              <a:t> S-04: An English ale yeast with fast fermentation and high      flocculation. It tends to accent malt and produce a touch of fruity ester,      making it perfect for English styles (bitters, porters, etc.) and even      American ales that want a bit more characternorthernbrewer.com. S-04 drops very clear and forms a      tight yeast cake, which is great for cask-conditioned ales or bottle      conditioning.
Lallemand      Nottingham Ale Yeast: A very neutral, highly attenuating      British-origin yeast. Nottingham ferments cleanly across a wide      temperature range and can handle high alcohol, so it’s used in everything      from blonde ales to high-gravity imperial stouts. It tends to ferment dry      (high attenuation) and flocculates fairly well, yielding clear beer. Many      brewers use “</a:t>
            </a:r>
            <a:r>
              <a:rPr lang="en-US" dirty="0" err="1"/>
              <a:t>Notty</a:t>
            </a:r>
            <a:r>
              <a:rPr lang="en-US" dirty="0"/>
              <a:t>” for hard ciders as well, due to its neutral character      and complete fermentation.
Lallemand      Windsor Ale Yeast: Another British strain, but in contrast to      Nottingham, Windsor leaves more body and malt sweetness (lower      attenuation). It’s great for malty ales, </a:t>
            </a:r>
            <a:r>
              <a:rPr lang="en-US" dirty="0" err="1"/>
              <a:t>milds</a:t>
            </a:r>
            <a:r>
              <a:rPr lang="en-US" dirty="0"/>
              <a:t>, brown ales – beers where a      slightly sweeter finish and English fruitiness is desired. It’s not      typically chosen for very high ABV beers since it may not ferment completely      dry.
Fermentis      </a:t>
            </a:r>
            <a:r>
              <a:rPr lang="en-US" dirty="0" err="1"/>
              <a:t>SafLager</a:t>
            </a:r>
            <a:r>
              <a:rPr lang="en-US" dirty="0"/>
              <a:t> W-34/70: The most popular dry lager yeast, this is the      Weihenstephan 34/70 strain from Germany. It produces clean, crisp lagers      and is very forgiving as lager yeasts go. Many homebrewers have      successfully made pilsners and </a:t>
            </a:r>
            <a:r>
              <a:rPr lang="en-US" dirty="0" err="1"/>
              <a:t>Oktoberfests</a:t>
            </a:r>
            <a:r>
              <a:rPr lang="en-US" dirty="0"/>
              <a:t> with 34/70 even at      temperatures higher than typical lager temps (some ferment in the low 60s      °F and still get good results). If you want to try brewing a lager and      don’t have temperature control, 34/70 is a strain to consider because of      its flexibility.
Lallemand      BRY-97 American West Coast Yeast: A relatively new dry ale yeast meant      for West Coast style beers. It’s similar in use to US-05 but with a      different heritage (selected from the Siebel Institute’s collection).      BRY-97 is known for a clean profile and a slightly slower start (a longer      lag phase), but it attenuates well and is great for hop-forward beers. The      fun fact: this is the strain whose data sheet explicitly says no      aeration needed due to its reserveshomebrew.stackexchange.com – which we discussed      earlier.
**      Specialty strains:** Dry yeast options now include Belgian abbey styles      (e.g. Fermentis BE-256 or Lallemand Abbaye), Saison yeasts (e.g. Lallemand      Belle Saison), a variety of wheat beer yeasts (Fermentis WB-06 for      hefeweizen, etc.), and even </a:t>
            </a:r>
            <a:r>
              <a:rPr lang="en-US" dirty="0" err="1"/>
              <a:t>Kveik</a:t>
            </a:r>
            <a:r>
              <a:rPr lang="en-US" dirty="0"/>
              <a:t> (Lallemand Voss </a:t>
            </a:r>
            <a:r>
              <a:rPr lang="en-US" dirty="0" err="1"/>
              <a:t>Kveik</a:t>
            </a:r>
            <a:r>
              <a:rPr lang="en-US" dirty="0"/>
              <a:t>). </a:t>
            </a:r>
            <a:r>
              <a:rPr lang="en-US" dirty="0" err="1"/>
              <a:t>Kveik</a:t>
            </a:r>
            <a:r>
              <a:rPr lang="en-US" dirty="0"/>
              <a:t>      strains in dry form are a boon for homebrewers wanting to experiment with      super-fast fermentations at high temperatures. For instance, </a:t>
            </a:r>
            <a:r>
              <a:rPr lang="en-US" dirty="0" err="1"/>
              <a:t>LalBrew</a:t>
            </a:r>
            <a:r>
              <a:rPr lang="en-US" dirty="0"/>
              <a:t> Voss      </a:t>
            </a:r>
            <a:r>
              <a:rPr lang="en-US" dirty="0" err="1"/>
              <a:t>Kveik</a:t>
            </a:r>
            <a:r>
              <a:rPr lang="en-US" dirty="0"/>
              <a:t> can ferment cleanly at 35–40 °C (95–104 °F) and finish a      batch in just a few days – an interesting talking point if your club      hasn’t tried </a:t>
            </a:r>
            <a:r>
              <a:rPr lang="en-US" dirty="0" err="1"/>
              <a:t>kveik</a:t>
            </a:r>
            <a:r>
              <a:rPr lang="en-US" dirty="0"/>
              <a:t> yeasts yet.
Image source: Microsoft 365 content library
</a:t>
            </a:r>
          </a:p>
        </p:txBody>
      </p:sp>
      <p:sp>
        <p:nvSpPr>
          <p:cNvPr id="4" name="Slide Number Placeholder 3"/>
          <p:cNvSpPr>
            <a:spLocks noGrp="1"/>
          </p:cNvSpPr>
          <p:nvPr>
            <p:ph type="sldNum" sz="quarter" idx="5"/>
          </p:nvPr>
        </p:nvSpPr>
        <p:spPr/>
        <p:txBody>
          <a:bodyPr/>
          <a:lstStyle/>
          <a:p>
            <a:fld id="{7B4E2038-AC4F-4EB8-8F11-445317B0D795}" type="slidenum">
              <a:rPr lang="en-US" smtClean="0"/>
              <a:t>22</a:t>
            </a:fld>
            <a:endParaRPr lang="en-US"/>
          </a:p>
        </p:txBody>
      </p:sp>
    </p:spTree>
    <p:extLst>
      <p:ext uri="{BB962C8B-B14F-4D97-AF65-F5344CB8AC3E}">
        <p14:creationId xmlns:p14="http://schemas.microsoft.com/office/powerpoint/2010/main" val="2201757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Dry yeast is a versatile, reliable choice for homebrewers seeking quality and convenience. Understanding its production, use, and storage helps ensure consistent, great-tasting beer.</a:t>
            </a:r>
          </a:p>
        </p:txBody>
      </p:sp>
      <p:sp>
        <p:nvSpPr>
          <p:cNvPr id="4" name="Slide Number Placeholder 3"/>
          <p:cNvSpPr>
            <a:spLocks noGrp="1"/>
          </p:cNvSpPr>
          <p:nvPr>
            <p:ph type="sldNum" sz="quarter" idx="5"/>
          </p:nvPr>
        </p:nvSpPr>
        <p:spPr/>
        <p:txBody>
          <a:bodyPr/>
          <a:lstStyle/>
          <a:p>
            <a:fld id="{7B4E2038-AC4F-4EB8-8F11-445317B0D795}" type="slidenum">
              <a:rPr lang="en-US" smtClean="0"/>
              <a:t>23</a:t>
            </a:fld>
            <a:endParaRPr lang="en-US"/>
          </a:p>
        </p:txBody>
      </p:sp>
    </p:spTree>
    <p:extLst>
      <p:ext uri="{BB962C8B-B14F-4D97-AF65-F5344CB8AC3E}">
        <p14:creationId xmlns:p14="http://schemas.microsoft.com/office/powerpoint/2010/main" val="219599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This slide references information from the following file: https://btechit-my.sharepoint.com/personal/nmuleski_btechit_com/_layouts/15/Doc.aspx?sourcedoc=%7BA3BD5DFA-A24E-4504-AA2B-2C94581D37F9%7D&amp;file=Dry%20Yeast%20Research.docx&amp;action=default&amp;mobileredirect=true&amp;DefaultItemOpen=1
How is Dry Brewing Yeast Made?
Dry brewing yeast is produced on an industrial scale under highly controlled conditions. It begins with a pure liquid culture of the desired strain, which is built up through a series of aerobic fermentations in increasingly large vesselsfermentis.com. The yeast is kept in oxygen-rich, fed-batch growth mode (often using molasses as the sugar source) to maximize cell mass while avoiding alcohol productionhomebrewersassociation.org. Once a sufficient biomass is reached, the yeast is harvested (usually by centrifuge) and partially de-watered (to ~30-32% solids using vacuum filtration)fermentis.com. The concentrated yeast cream is then dried in a fluidized bed dryer to achieve about 94–97% dry matter in the final productfermentis.comfermentis.com. To help cells survive the drying and rehydration, manufacturers coat the yeast with a protective emulsifier (typically sorbitan monostearate, E491) just before dryingfermentis.comfermentis.com. The dried yeast is vacuum-sealed or packed under inert gas (nitrogen) to exclude oxygen and moisture, which are the biggest threats to its stabilityfermentis.com. Thanks to this process, modern dry yeast can remain viable for up to 2–3 years in an unopened pack when stored coolfermentis.com. (In fact, yeast was first dried for brewing use only in the mid-1990s – ale strains in 1995 and lager strains in 1996 – and the quality and shelf-life have improved dramatically since thenhomebrewersassociation.orghomebrewersassociation.org.)
Image source: Microsoft 365 content library
</a:t>
            </a:r>
          </a:p>
        </p:txBody>
      </p:sp>
      <p:sp>
        <p:nvSpPr>
          <p:cNvPr id="4" name="Slide Number Placeholder 3"/>
          <p:cNvSpPr>
            <a:spLocks noGrp="1"/>
          </p:cNvSpPr>
          <p:nvPr>
            <p:ph type="sldNum" sz="quarter" idx="5"/>
          </p:nvPr>
        </p:nvSpPr>
        <p:spPr/>
        <p:txBody>
          <a:bodyPr/>
          <a:lstStyle/>
          <a:p>
            <a:fld id="{7B4E2038-AC4F-4EB8-8F11-445317B0D795}" type="slidenum">
              <a:rPr lang="en-US" smtClean="0"/>
              <a:t>3</a:t>
            </a:fld>
            <a:endParaRPr lang="en-US"/>
          </a:p>
        </p:txBody>
      </p:sp>
    </p:spTree>
    <p:extLst>
      <p:ext uri="{BB962C8B-B14F-4D97-AF65-F5344CB8AC3E}">
        <p14:creationId xmlns:p14="http://schemas.microsoft.com/office/powerpoint/2010/main" val="1525044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https://btechit-my.sharepoint.com/personal/nmuleski_btechit_com/_layouts/15/Doc.aspx?sourcedoc=%7BA3BD5DFA-A24E-4504-AA2B-2C94581D37F9%7D&amp;file=Dry%20Yeast%20Research.docx&amp;action=default&amp;mobileredirect=true&amp;DefaultItemOpen=1
Shelf life, cell count, and resilience, Ease of use and oxygen requirements, Summary of dry yeast benefits for brewers
</a:t>
            </a:r>
          </a:p>
        </p:txBody>
      </p:sp>
      <p:sp>
        <p:nvSpPr>
          <p:cNvPr id="4" name="Slide Number Placeholder 3"/>
          <p:cNvSpPr>
            <a:spLocks noGrp="1"/>
          </p:cNvSpPr>
          <p:nvPr>
            <p:ph type="sldNum" sz="quarter" idx="5"/>
          </p:nvPr>
        </p:nvSpPr>
        <p:spPr/>
        <p:txBody>
          <a:bodyPr/>
          <a:lstStyle/>
          <a:p>
            <a:fld id="{7B4E2038-AC4F-4EB8-8F11-445317B0D795}" type="slidenum">
              <a:rPr lang="en-US" smtClean="0"/>
              <a:t>4</a:t>
            </a:fld>
            <a:endParaRPr lang="en-US"/>
          </a:p>
        </p:txBody>
      </p:sp>
    </p:spTree>
    <p:extLst>
      <p:ext uri="{BB962C8B-B14F-4D97-AF65-F5344CB8AC3E}">
        <p14:creationId xmlns:p14="http://schemas.microsoft.com/office/powerpoint/2010/main" val="391572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https://btechit-my.sharepoint.com/personal/nmuleski_btechit_com/_layouts/15/Doc.aspx?sourcedoc=%7BA3BD5DFA-A24E-4504-AA2B-2C94581D37F9%7D&amp;file=Dry%20Yeast%20Research.docx&amp;action=default&amp;mobileredirect=true&amp;DefaultItemOpen=1
Advantages of Using Dry Yeast
Dry yeast offers several practical benefits for homebrewers and pros alike, which is why it’s so popular in homebrew today:
Long      Shelf Life &amp; Stability: Dry yeast has a long shelf life even      after years in storage and remains very consistent in performancelallemandbrewing.com. Unopened sachets stored cold can      retain high viability for 2–3 years.
High      Cell Count (No Starter Needed): A single sachet contains a high,      stable cell count, so dry yeast can be pitched by weight with no need      to count cells or make a starter in most caseslallemandbrewing.com. (Typical dry packets have at      least 6–10 billion viable cells per gram, equating to ~60–100+ billion      cells in an 11 g packfermentis.com.)
Resilience      and Quality: Dry yeast is robust against transport stress and      temperature swings, ensuring the customer receives healthy yeastlallemandbrewing.com. The drying process actually      “prepares” the yeast – they are loaded with reserves and in peak condition      at packagingfermentis.com. Many award-winning beers have been      brewed with modern dry yeastsfermentis.com.
Image source: Microsoft 365 content library
</a:t>
            </a:r>
          </a:p>
        </p:txBody>
      </p:sp>
      <p:sp>
        <p:nvSpPr>
          <p:cNvPr id="4" name="Slide Number Placeholder 3"/>
          <p:cNvSpPr>
            <a:spLocks noGrp="1"/>
          </p:cNvSpPr>
          <p:nvPr>
            <p:ph type="sldNum" sz="quarter" idx="5"/>
          </p:nvPr>
        </p:nvSpPr>
        <p:spPr/>
        <p:txBody>
          <a:bodyPr/>
          <a:lstStyle/>
          <a:p>
            <a:fld id="{7B4E2038-AC4F-4EB8-8F11-445317B0D795}" type="slidenum">
              <a:rPr lang="en-US" smtClean="0"/>
              <a:t>5</a:t>
            </a:fld>
            <a:endParaRPr lang="en-US"/>
          </a:p>
        </p:txBody>
      </p:sp>
    </p:spTree>
    <p:extLst>
      <p:ext uri="{BB962C8B-B14F-4D97-AF65-F5344CB8AC3E}">
        <p14:creationId xmlns:p14="http://schemas.microsoft.com/office/powerpoint/2010/main" val="899580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40542-29EF-7271-517D-1E3F7D8E1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5A97E-8155-FA1D-5F51-7A3F8C612A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57AE7-2791-E3C3-9FDF-78F1310A7D66}"/>
              </a:ext>
            </a:extLst>
          </p:cNvPr>
          <p:cNvSpPr>
            <a:spLocks noGrp="1"/>
          </p:cNvSpPr>
          <p:nvPr>
            <p:ph type="body" idx="1"/>
          </p:nvPr>
        </p:nvSpPr>
        <p:spPr/>
        <p:txBody>
          <a:bodyPr/>
          <a:lstStyle/>
          <a:p>
            <a:r>
              <a:rPr lang="en-US"/>
              <a:t>
---
This slide references information from the following file: https://btechit-my.sharepoint.com/personal/nmuleski_btechit_com/_layouts/15/Doc.aspx?sourcedoc=%7BA3BD5DFA-A24E-4504-AA2B-2C94581D37F9%7D&amp;file=Dry%20Yeast%20Research.docx&amp;action=default&amp;mobileredirect=true&amp;DefaultItemOpen=1
Shelf life, cell count, and resilience, Ease of use and oxygen requirements, Summary of dry yeast benefits for brewers
</a:t>
            </a:r>
          </a:p>
        </p:txBody>
      </p:sp>
      <p:sp>
        <p:nvSpPr>
          <p:cNvPr id="4" name="Slide Number Placeholder 3">
            <a:extLst>
              <a:ext uri="{FF2B5EF4-FFF2-40B4-BE49-F238E27FC236}">
                <a16:creationId xmlns:a16="http://schemas.microsoft.com/office/drawing/2014/main" id="{0A0A365F-8223-8816-4950-1FFE8C6D377E}"/>
              </a:ext>
            </a:extLst>
          </p:cNvPr>
          <p:cNvSpPr>
            <a:spLocks noGrp="1"/>
          </p:cNvSpPr>
          <p:nvPr>
            <p:ph type="sldNum" sz="quarter" idx="5"/>
          </p:nvPr>
        </p:nvSpPr>
        <p:spPr/>
        <p:txBody>
          <a:bodyPr/>
          <a:lstStyle/>
          <a:p>
            <a:fld id="{7B4E2038-AC4F-4EB8-8F11-445317B0D795}" type="slidenum">
              <a:rPr lang="en-US" smtClean="0"/>
              <a:t>6</a:t>
            </a:fld>
            <a:endParaRPr lang="en-US"/>
          </a:p>
        </p:txBody>
      </p:sp>
    </p:spTree>
    <p:extLst>
      <p:ext uri="{BB962C8B-B14F-4D97-AF65-F5344CB8AC3E}">
        <p14:creationId xmlns:p14="http://schemas.microsoft.com/office/powerpoint/2010/main" val="176810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DF90C-8563-8095-77B9-130B5E4F5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0A97F1-4F88-B248-1F8C-5006B6305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479FA9-CCE6-27DB-3696-C71A3C141B99}"/>
              </a:ext>
            </a:extLst>
          </p:cNvPr>
          <p:cNvSpPr>
            <a:spLocks noGrp="1"/>
          </p:cNvSpPr>
          <p:nvPr>
            <p:ph type="body" idx="1"/>
          </p:nvPr>
        </p:nvSpPr>
        <p:spPr/>
        <p:txBody>
          <a:bodyPr/>
          <a:lstStyle/>
          <a:p>
            <a:r>
              <a:rPr lang="en-US"/>
              <a:t>
---
This slide references information from the following file: https://btechit-my.sharepoint.com/personal/nmuleski_btechit_com/_layouts/15/Doc.aspx?sourcedoc=%7BA3BD5DFA-A24E-4504-AA2B-2C94581D37F9%7D&amp;file=Dry%20Yeast%20Research.docx&amp;action=default&amp;mobileredirect=true&amp;DefaultItemOpen=1
Ease      of Use: It’s easy to use – you can either rehydrate it or      simply pitch it directly into wort (more on this below)lallemandbrewing.com. There’s no need for a      propagation setup on brew day, which simplifies your process and saves      time.
No      Oxygen Needed at Pitch: Unlike liquid yeast, dry yeast doesn’t usually      require you to aerate the wort on the first pitch (because of the way it’s      been prepared with internal oxygen reserves – see details later)lallemandbrewing.com. This can eliminate a step on      brew day.
Image source: Microsoft 365 content library
</a:t>
            </a:r>
          </a:p>
        </p:txBody>
      </p:sp>
      <p:sp>
        <p:nvSpPr>
          <p:cNvPr id="4" name="Slide Number Placeholder 3">
            <a:extLst>
              <a:ext uri="{FF2B5EF4-FFF2-40B4-BE49-F238E27FC236}">
                <a16:creationId xmlns:a16="http://schemas.microsoft.com/office/drawing/2014/main" id="{45D5331F-C9B4-13CB-C63A-0C63AF899790}"/>
              </a:ext>
            </a:extLst>
          </p:cNvPr>
          <p:cNvSpPr>
            <a:spLocks noGrp="1"/>
          </p:cNvSpPr>
          <p:nvPr>
            <p:ph type="sldNum" sz="quarter" idx="5"/>
          </p:nvPr>
        </p:nvSpPr>
        <p:spPr/>
        <p:txBody>
          <a:bodyPr/>
          <a:lstStyle/>
          <a:p>
            <a:fld id="{7B4E2038-AC4F-4EB8-8F11-445317B0D795}" type="slidenum">
              <a:rPr lang="en-US" smtClean="0"/>
              <a:t>7</a:t>
            </a:fld>
            <a:endParaRPr lang="en-US"/>
          </a:p>
        </p:txBody>
      </p:sp>
    </p:spTree>
    <p:extLst>
      <p:ext uri="{BB962C8B-B14F-4D97-AF65-F5344CB8AC3E}">
        <p14:creationId xmlns:p14="http://schemas.microsoft.com/office/powerpoint/2010/main" val="1012052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https://btechit-my.sharepoint.com/personal/nmuleski_btechit_com/_layouts/15/Doc.aspx?sourcedoc=%7BA3BD5DFA-A24E-4504-AA2B-2C94581D37F9%7D&amp;file=Dry%20Yeast%20Research.docx&amp;action=default&amp;mobileredirect=true&amp;DefaultItemOpen=1
Ease      of Use: It’s easy to use – you can either rehydrate it or      simply pitch it directly into wort (more on this below)lallemandbrewing.com. There’s no need for a      propagation setup on brew day, which simplifies your process and saves      time.
No      Oxygen Needed at Pitch: Unlike liquid yeast, dry yeast doesn’t usually      require you to aerate the wort on the first pitch (because of the way it’s      been prepared with internal oxygen reserves – see details later)lallemandbrewing.com. This can eliminate a step on      brew day.
Image source: Microsoft 365 content library
</a:t>
            </a:r>
          </a:p>
        </p:txBody>
      </p:sp>
      <p:sp>
        <p:nvSpPr>
          <p:cNvPr id="4" name="Slide Number Placeholder 3"/>
          <p:cNvSpPr>
            <a:spLocks noGrp="1"/>
          </p:cNvSpPr>
          <p:nvPr>
            <p:ph type="sldNum" sz="quarter" idx="5"/>
          </p:nvPr>
        </p:nvSpPr>
        <p:spPr/>
        <p:txBody>
          <a:bodyPr/>
          <a:lstStyle/>
          <a:p>
            <a:fld id="{7B4E2038-AC4F-4EB8-8F11-445317B0D795}" type="slidenum">
              <a:rPr lang="en-US" smtClean="0"/>
              <a:t>8</a:t>
            </a:fld>
            <a:endParaRPr lang="en-US"/>
          </a:p>
        </p:txBody>
      </p:sp>
    </p:spTree>
    <p:extLst>
      <p:ext uri="{BB962C8B-B14F-4D97-AF65-F5344CB8AC3E}">
        <p14:creationId xmlns:p14="http://schemas.microsoft.com/office/powerpoint/2010/main" val="3027855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This slide references information from the following file: https://btechit-my.sharepoint.com/personal/nmuleski_btechit_com/_layouts/15/Doc.aspx?sourcedoc=%7BA3BD5DFA-A24E-4504-AA2B-2C94581D37F9%7D&amp;file=Dry%20Yeast%20Research.docx&amp;action=default&amp;mobileredirect=true&amp;DefaultItemOpen=1
Do You Need to Oxygenate Wort for Dry Yeast?
Homebrewers are often taught to aerate or oxygenate their cooled wort before pitching yeast, because yeast need oxygen to build cell membranes (sterols) for growth. However, with dry yeast this step is usually not required for the first pitch. Both major dry yeast manufacturers point out that aeration isn’t necessary when using a fresh dry yeast pitch in normal conditionsfermentis.comlallemandbrewing.com. This is because of how the dry yeast is produced: grown in oxygen-rich </a:t>
            </a:r>
            <a:r>
              <a:rPr lang="en-US" dirty="0" err="1"/>
              <a:t>fermentors</a:t>
            </a:r>
            <a:r>
              <a:rPr lang="en-US" dirty="0"/>
              <a:t>, the yeast cells load up on sterols and unsaturated fatty acids (UFAs) and effectively “oxygenate” themselves before dryingfermentis.comlallemandbrewing.com. Fermentis notes their drying process is specifically designed to maximize ergosterol content in the cellsfermentis.com. Lallemand likewise says their yeast have “sufficient sterol and UFA reserves [to] support several cell divisions without requiring oxygen” on first uselallemandbrewing.com. In practical terms, a standard 11 g dry yeast sachet contains so many viable cells (often &gt;10^11 cells total) that only minimal growth is needed in the wort, and the cells already have the lipids they need to bud a few times. The official Lallemand data sheet for BRY-97 ale yeast even states outright: “The yeast contains an adequate reservoir of carbohydrates and unsaturated fatty acids to achieve active growth. It is unnecessary to aerate wort upon first use.”nidux-stores.s3.amazonaws.com.
Image source: Microsoft 365 content library
</a:t>
            </a:r>
          </a:p>
        </p:txBody>
      </p:sp>
      <p:sp>
        <p:nvSpPr>
          <p:cNvPr id="4" name="Slide Number Placeholder 3"/>
          <p:cNvSpPr>
            <a:spLocks noGrp="1"/>
          </p:cNvSpPr>
          <p:nvPr>
            <p:ph type="sldNum" sz="quarter" idx="5"/>
          </p:nvPr>
        </p:nvSpPr>
        <p:spPr/>
        <p:txBody>
          <a:bodyPr/>
          <a:lstStyle/>
          <a:p>
            <a:fld id="{7B4E2038-AC4F-4EB8-8F11-445317B0D795}" type="slidenum">
              <a:rPr lang="en-US" smtClean="0"/>
              <a:t>9</a:t>
            </a:fld>
            <a:endParaRPr lang="en-US"/>
          </a:p>
        </p:txBody>
      </p:sp>
    </p:spTree>
    <p:extLst>
      <p:ext uri="{BB962C8B-B14F-4D97-AF65-F5344CB8AC3E}">
        <p14:creationId xmlns:p14="http://schemas.microsoft.com/office/powerpoint/2010/main" val="631848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8/18/2025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1503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8/18/2025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0061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8/18/2025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9945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8/18/2025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1895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8/18/2025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8600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8/18/2025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3333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8/18/2025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900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8/18/2025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1217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8/18/2025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70763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8/18/2025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7769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8/18/2025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0540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8/18/2025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072779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nidux-stores.s3.amazonaws.com/3436/lallemand-tds-bry97-022817-1.pdf#:~:text=Rehydration%20of%20BRY,DO%20NOT%20STIR" TargetMode="External"/><Relationship Id="rId7" Type="http://schemas.openxmlformats.org/officeDocument/2006/relationships/hyperlink" Target="https://www.lallemandbrewing.com/en/united-states/resources/whats-new/lallemand-premium-dry-yeast-for-quality-consistent-fermentations/" TargetMode="External"/><Relationship Id="rId2" Type="http://schemas.openxmlformats.org/officeDocument/2006/relationships/hyperlink" Target="https://fermentis.com/en/knowledge-center/expert-insights/beer/brewing-easy-2-use/#:~:text=can%20almost%20be%20neglected,produced%20with%20active%20dried%20yeast" TargetMode="External"/><Relationship Id="rId1" Type="http://schemas.openxmlformats.org/officeDocument/2006/relationships/slideLayout" Target="../slideLayouts/slideLayout2.xml"/><Relationship Id="rId6" Type="http://schemas.openxmlformats.org/officeDocument/2006/relationships/hyperlink" Target="https://forum.homebrewersassociation.org/t/dont-make-yeast-starters-from-dry-yeast-wtf/12493" TargetMode="External"/><Relationship Id="rId5" Type="http://schemas.openxmlformats.org/officeDocument/2006/relationships/hyperlink" Target="https://www.calameo.com/fermentis/read/006283727c66d91d6d47c?view=slide&amp;page=1" TargetMode="External"/><Relationship Id="rId4" Type="http://schemas.openxmlformats.org/officeDocument/2006/relationships/hyperlink" Target="https://fermentis.com/en/knowledge-center/qand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456DBD1-1048-5A22-C973-3E5FA83F5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EDE28C-0153-5A89-8C13-E26972C3A3CD}"/>
              </a:ext>
            </a:extLst>
          </p:cNvPr>
          <p:cNvSpPr>
            <a:spLocks noGrp="1"/>
          </p:cNvSpPr>
          <p:nvPr>
            <p:ph type="ctrTitle"/>
          </p:nvPr>
        </p:nvSpPr>
        <p:spPr>
          <a:xfrm>
            <a:off x="1170165" y="1088571"/>
            <a:ext cx="7538405" cy="2774393"/>
          </a:xfrm>
        </p:spPr>
        <p:txBody>
          <a:bodyPr>
            <a:normAutofit/>
          </a:bodyPr>
          <a:lstStyle/>
          <a:p>
            <a:pPr algn="l"/>
            <a:r>
              <a:rPr lang="en-US" sz="4600"/>
              <a:t>Dry Yeast in Homebrewing: Key Concepts and Practical Guidance</a:t>
            </a:r>
          </a:p>
        </p:txBody>
      </p:sp>
      <p:sp>
        <p:nvSpPr>
          <p:cNvPr id="3" name="Subtitle 2">
            <a:extLst>
              <a:ext uri="{FF2B5EF4-FFF2-40B4-BE49-F238E27FC236}">
                <a16:creationId xmlns:a16="http://schemas.microsoft.com/office/drawing/2014/main" id="{C64F5ACC-967E-7DA7-2C0B-91BD0D00AB7F}"/>
              </a:ext>
            </a:extLst>
          </p:cNvPr>
          <p:cNvSpPr>
            <a:spLocks noGrp="1"/>
          </p:cNvSpPr>
          <p:nvPr>
            <p:ph type="subTitle" idx="1"/>
          </p:nvPr>
        </p:nvSpPr>
        <p:spPr>
          <a:xfrm>
            <a:off x="1197060" y="4027211"/>
            <a:ext cx="9982909" cy="1014107"/>
          </a:xfrm>
        </p:spPr>
        <p:txBody>
          <a:bodyPr>
            <a:noAutofit/>
          </a:bodyPr>
          <a:lstStyle/>
          <a:p>
            <a:pPr algn="l"/>
            <a:r>
              <a:rPr lang="en-US" sz="2800" dirty="0"/>
              <a:t>Essential tips and knowledge for brewing with dry yeast</a:t>
            </a:r>
          </a:p>
        </p:txBody>
      </p:sp>
    </p:spTree>
    <p:extLst>
      <p:ext uri="{BB962C8B-B14F-4D97-AF65-F5344CB8AC3E}">
        <p14:creationId xmlns:p14="http://schemas.microsoft.com/office/powerpoint/2010/main" val="40069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42"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D6A4B-01D4-B33B-5C28-66E7D175B053}"/>
              </a:ext>
            </a:extLst>
          </p:cNvPr>
          <p:cNvSpPr>
            <a:spLocks noGrp="1"/>
          </p:cNvSpPr>
          <p:nvPr>
            <p:ph type="title"/>
          </p:nvPr>
        </p:nvSpPr>
        <p:spPr>
          <a:xfrm>
            <a:off x="612647" y="237337"/>
            <a:ext cx="11093183" cy="903774"/>
          </a:xfrm>
        </p:spPr>
        <p:txBody>
          <a:bodyPr vert="horz" lIns="91440" tIns="45720" rIns="91440" bIns="45720" rtlCol="0" anchor="b">
            <a:normAutofit/>
          </a:bodyPr>
          <a:lstStyle/>
          <a:p>
            <a:r>
              <a:rPr lang="en-US" sz="3300" b="1" kern="1200" dirty="0">
                <a:solidFill>
                  <a:schemeClr val="tx1"/>
                </a:solidFill>
                <a:latin typeface="+mj-lt"/>
                <a:ea typeface="+mj-ea"/>
                <a:cs typeface="+mj-cs"/>
              </a:rPr>
              <a:t>Comparing methods and practical recommendations</a:t>
            </a:r>
          </a:p>
        </p:txBody>
      </p:sp>
      <p:sp>
        <p:nvSpPr>
          <p:cNvPr id="4" name="Content Placeholder 3">
            <a:extLst>
              <a:ext uri="{FF2B5EF4-FFF2-40B4-BE49-F238E27FC236}">
                <a16:creationId xmlns:a16="http://schemas.microsoft.com/office/drawing/2014/main" id="{8926D7E8-CF62-96F7-E8E0-4354D944780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4750" y="1623400"/>
            <a:ext cx="11002500" cy="4096512"/>
          </a:xfrm>
        </p:spPr>
        <p:txBody>
          <a:bodyPr>
            <a:noAutofit/>
          </a:bodyPr>
          <a:lstStyle/>
          <a:p>
            <a:pPr marL="0" indent="0">
              <a:spcBef>
                <a:spcPts val="2500"/>
              </a:spcBef>
              <a:buFont typeface="Arial" panose="020B0604020202020204" pitchFamily="34" charset="0"/>
              <a:buNone/>
            </a:pPr>
            <a:r>
              <a:rPr lang="en-US" b="1" dirty="0"/>
              <a:t>Rehydration vs Direct Pitching</a:t>
            </a:r>
          </a:p>
          <a:p>
            <a:pPr marL="0" lvl="1" indent="0">
              <a:buFont typeface="Arial" panose="020B0604020202020204" pitchFamily="34" charset="0"/>
              <a:buNone/>
            </a:pPr>
            <a:r>
              <a:rPr lang="en-US" sz="2000" dirty="0"/>
              <a:t>Rehydrating yeast in sterile warm water maximizes cell viability, but direct pitching is also effective for standard brews.</a:t>
            </a:r>
          </a:p>
          <a:p>
            <a:pPr marL="0" indent="0">
              <a:spcBef>
                <a:spcPts val="2500"/>
              </a:spcBef>
              <a:buFont typeface="Arial" panose="020B0604020202020204" pitchFamily="34" charset="0"/>
              <a:buNone/>
            </a:pPr>
            <a:r>
              <a:rPr lang="en-US" b="1" dirty="0"/>
              <a:t>Sanitary Conditions Essential</a:t>
            </a:r>
          </a:p>
          <a:p>
            <a:pPr marL="0" lvl="1" indent="0">
              <a:buFont typeface="Arial" panose="020B0604020202020204" pitchFamily="34" charset="0"/>
              <a:buNone/>
            </a:pPr>
            <a:r>
              <a:rPr lang="en-US" sz="2000" dirty="0"/>
              <a:t>Both rehydration and direct pitching require strict sanitary conditions to ensure successful fermentation.</a:t>
            </a:r>
          </a:p>
          <a:p>
            <a:pPr marL="0" indent="0">
              <a:spcBef>
                <a:spcPts val="2500"/>
              </a:spcBef>
              <a:buFont typeface="Arial" panose="020B0604020202020204" pitchFamily="34" charset="0"/>
              <a:buNone/>
            </a:pPr>
            <a:r>
              <a:rPr lang="en-US" b="1" dirty="0"/>
              <a:t>Nutrient Additives Not Needed</a:t>
            </a:r>
          </a:p>
          <a:p>
            <a:pPr marL="0" lvl="1" indent="0">
              <a:buFont typeface="Arial" panose="020B0604020202020204" pitchFamily="34" charset="0"/>
              <a:buNone/>
            </a:pPr>
            <a:r>
              <a:rPr lang="en-US" sz="2000" dirty="0"/>
              <a:t>No special rehydration nutrients are required; yeast already contains reserves, focus on wort nutrition instead.</a:t>
            </a:r>
          </a:p>
        </p:txBody>
      </p:sp>
    </p:spTree>
    <p:extLst>
      <p:ext uri="{BB962C8B-B14F-4D97-AF65-F5344CB8AC3E}">
        <p14:creationId xmlns:p14="http://schemas.microsoft.com/office/powerpoint/2010/main" val="3516906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68E87-C37E-FC2D-851D-15BAB2D071DB}"/>
              </a:ext>
            </a:extLst>
          </p:cNvPr>
          <p:cNvSpPr>
            <a:spLocks noGrp="1"/>
          </p:cNvSpPr>
          <p:nvPr>
            <p:ph type="title"/>
          </p:nvPr>
        </p:nvSpPr>
        <p:spPr>
          <a:xfrm>
            <a:off x="612648" y="548639"/>
            <a:ext cx="9944516" cy="2332799"/>
          </a:xfrm>
        </p:spPr>
        <p:txBody>
          <a:bodyPr vert="horz" lIns="91440" tIns="45720" rIns="91440" bIns="45720" rtlCol="0" anchor="t">
            <a:normAutofit/>
          </a:bodyPr>
          <a:lstStyle/>
          <a:p>
            <a:r>
              <a:rPr lang="en-US" b="1" kern="1200" dirty="0">
                <a:solidFill>
                  <a:schemeClr val="tx1"/>
                </a:solidFill>
                <a:latin typeface="+mj-lt"/>
                <a:ea typeface="+mj-ea"/>
                <a:cs typeface="+mj-cs"/>
              </a:rPr>
              <a:t>When oxygen is needed</a:t>
            </a:r>
          </a:p>
        </p:txBody>
      </p:sp>
      <p:sp>
        <p:nvSpPr>
          <p:cNvPr id="4" name="Content Placeholder 3">
            <a:extLst>
              <a:ext uri="{FF2B5EF4-FFF2-40B4-BE49-F238E27FC236}">
                <a16:creationId xmlns:a16="http://schemas.microsoft.com/office/drawing/2014/main" id="{0583BE1B-1B50-D448-19A2-E6FB64D82DF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1745673"/>
            <a:ext cx="10966704" cy="4599267"/>
          </a:xfrm>
        </p:spPr>
        <p:txBody>
          <a:bodyPr>
            <a:normAutofit/>
          </a:bodyPr>
          <a:lstStyle/>
          <a:p>
            <a:pPr marL="0" indent="0">
              <a:spcBef>
                <a:spcPts val="2500"/>
              </a:spcBef>
              <a:buFont typeface="Arial" panose="020B0604020202020204" pitchFamily="34" charset="0"/>
              <a:buNone/>
            </a:pPr>
            <a:r>
              <a:rPr lang="en-US" b="1" dirty="0"/>
              <a:t>Oxygen Benefit for Marginal Conditions</a:t>
            </a:r>
          </a:p>
          <a:p>
            <a:pPr marL="0" lvl="1" indent="0">
              <a:buFont typeface="Arial" panose="020B0604020202020204" pitchFamily="34" charset="0"/>
              <a:buNone/>
            </a:pPr>
            <a:r>
              <a:rPr lang="en-US" sz="2000" dirty="0"/>
              <a:t>Oxygen can help yeast if the pitch rate is low or the wort gravity is high, supporting healthy fermentation. Keep it minimal.</a:t>
            </a:r>
          </a:p>
          <a:p>
            <a:pPr marL="0" indent="0">
              <a:spcBef>
                <a:spcPts val="2500"/>
              </a:spcBef>
              <a:buFont typeface="Arial" panose="020B0604020202020204" pitchFamily="34" charset="0"/>
              <a:buNone/>
            </a:pPr>
            <a:r>
              <a:rPr lang="en-US" b="1" dirty="0"/>
              <a:t>Aeration Needed When Reusing Yeast</a:t>
            </a:r>
          </a:p>
          <a:p>
            <a:pPr marL="0" lvl="1" indent="0">
              <a:buFont typeface="Arial" panose="020B0604020202020204" pitchFamily="34" charset="0"/>
              <a:buNone/>
            </a:pPr>
            <a:r>
              <a:rPr lang="en-US" sz="2000" dirty="0" err="1"/>
              <a:t>Repitched</a:t>
            </a:r>
            <a:r>
              <a:rPr lang="en-US" sz="2000" dirty="0"/>
              <a:t> yeast requires aeration due to depleted reserves, similar to liquid yeast cultures.</a:t>
            </a:r>
          </a:p>
          <a:p>
            <a:pPr marL="0" indent="0">
              <a:spcBef>
                <a:spcPts val="2500"/>
              </a:spcBef>
              <a:buFont typeface="Arial" panose="020B0604020202020204" pitchFamily="34" charset="0"/>
              <a:buNone/>
            </a:pPr>
            <a:r>
              <a:rPr lang="en-US" b="1" dirty="0"/>
              <a:t>Avoid Oxygen After Fermentation Starts</a:t>
            </a:r>
          </a:p>
          <a:p>
            <a:pPr marL="0" lvl="1" indent="0">
              <a:buFont typeface="Arial" panose="020B0604020202020204" pitchFamily="34" charset="0"/>
              <a:buNone/>
            </a:pPr>
            <a:r>
              <a:rPr lang="en-US" sz="2000" dirty="0"/>
              <a:t>Adding oxygen after fermentation begins increases unwanted compounds and is not recommended.</a:t>
            </a:r>
          </a:p>
        </p:txBody>
      </p:sp>
    </p:spTree>
    <p:extLst>
      <p:ext uri="{BB962C8B-B14F-4D97-AF65-F5344CB8AC3E}">
        <p14:creationId xmlns:p14="http://schemas.microsoft.com/office/powerpoint/2010/main" val="1700379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54B0FEC-CF76-A6D9-4DE9-88515822FDB1}"/>
              </a:ext>
            </a:extLst>
          </p:cNvPr>
          <p:cNvSpPr>
            <a:spLocks noGrp="1"/>
          </p:cNvSpPr>
          <p:nvPr>
            <p:ph type="ctrTitle"/>
          </p:nvPr>
        </p:nvSpPr>
        <p:spPr>
          <a:xfrm>
            <a:off x="277091" y="1814321"/>
            <a:ext cx="7772400" cy="4560920"/>
          </a:xfrm>
        </p:spPr>
        <p:txBody>
          <a:bodyPr anchor="b">
            <a:normAutofit/>
          </a:bodyPr>
          <a:lstStyle/>
          <a:p>
            <a:pPr algn="l"/>
            <a:r>
              <a:rPr lang="en-US" sz="7400"/>
              <a:t>Yeast Starters and Dry Yeast Usage</a:t>
            </a:r>
          </a:p>
        </p:txBody>
      </p:sp>
    </p:spTree>
    <p:extLst>
      <p:ext uri="{BB962C8B-B14F-4D97-AF65-F5344CB8AC3E}">
        <p14:creationId xmlns:p14="http://schemas.microsoft.com/office/powerpoint/2010/main" val="29960427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A03451-E8BE-7AB4-B48F-40950C08F94B}"/>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Why starters are not recommended for dry yeast</a:t>
            </a:r>
          </a:p>
        </p:txBody>
      </p:sp>
      <p:pic>
        <p:nvPicPr>
          <p:cNvPr id="5" name="Content Placeholder 4" descr="Microscopic view of a suspended bubble-like material with water in it">
            <a:extLst>
              <a:ext uri="{FF2B5EF4-FFF2-40B4-BE49-F238E27FC236}">
                <a16:creationId xmlns:a16="http://schemas.microsoft.com/office/drawing/2014/main" id="{6760BDB1-44B4-42B4-AA10-25A1468A5D64}"/>
              </a:ext>
            </a:extLst>
          </p:cNvPr>
          <p:cNvPicPr>
            <a:picLocks noGrp="1" noChangeAspect="1"/>
          </p:cNvPicPr>
          <p:nvPr>
            <p:ph sz="half" idx="1"/>
          </p:nvPr>
        </p:nvPicPr>
        <p:blipFill>
          <a:blip r:embed="rId3"/>
          <a:srcRect t="1295" r="3" b="3"/>
          <a:stretch>
            <a:fillRect/>
          </a:stretch>
        </p:blipFill>
        <p:spPr>
          <a:xfrm>
            <a:off x="713615" y="681318"/>
            <a:ext cx="4680637" cy="3083858"/>
          </a:xfrm>
          <a:prstGeom prst="rect">
            <a:avLst/>
          </a:prstGeom>
        </p:spPr>
      </p:pic>
      <p:sp>
        <p:nvSpPr>
          <p:cNvPr id="4" name="Content Placeholder 3">
            <a:extLst>
              <a:ext uri="{FF2B5EF4-FFF2-40B4-BE49-F238E27FC236}">
                <a16:creationId xmlns:a16="http://schemas.microsoft.com/office/drawing/2014/main" id="{4F8D2272-8F89-0EDA-10C0-F4AF2C0DBDC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0" y="397565"/>
            <a:ext cx="5548802" cy="5796301"/>
          </a:xfrm>
        </p:spPr>
        <p:txBody>
          <a:bodyPr>
            <a:noAutofit/>
          </a:bodyPr>
          <a:lstStyle/>
          <a:p>
            <a:pPr marL="0" indent="0">
              <a:spcBef>
                <a:spcPts val="2500"/>
              </a:spcBef>
              <a:buFont typeface="Arial" panose="020B0604020202020204" pitchFamily="34" charset="0"/>
              <a:buNone/>
            </a:pPr>
            <a:r>
              <a:rPr lang="en-US" sz="1800" b="1" dirty="0"/>
              <a:t>High Cell Count in Dry Yeast</a:t>
            </a:r>
          </a:p>
          <a:p>
            <a:pPr marL="0" lvl="1" indent="0">
              <a:buFont typeface="Arial" panose="020B0604020202020204" pitchFamily="34" charset="0"/>
              <a:buNone/>
            </a:pPr>
            <a:r>
              <a:rPr lang="en-US" dirty="0"/>
              <a:t>Dry yeast contains a high cell count, often 2-3 times more than liquid yeast, eliminating the need for starters.</a:t>
            </a:r>
          </a:p>
          <a:p>
            <a:pPr marL="0" indent="0">
              <a:spcBef>
                <a:spcPts val="2500"/>
              </a:spcBef>
              <a:buFont typeface="Arial" panose="020B0604020202020204" pitchFamily="34" charset="0"/>
              <a:buNone/>
            </a:pPr>
            <a:r>
              <a:rPr lang="en-US" sz="1800" b="1" dirty="0"/>
              <a:t>Nutrient Reserves in Dry Yeast</a:t>
            </a:r>
          </a:p>
          <a:p>
            <a:pPr marL="0" lvl="1" indent="0">
              <a:buFont typeface="Arial" panose="020B0604020202020204" pitchFamily="34" charset="0"/>
              <a:buNone/>
            </a:pPr>
            <a:r>
              <a:rPr lang="en-US" dirty="0"/>
              <a:t>Dry yeast cells are packed with nutrient reserves like glycogen and vitamins, preserving their strength for brewing.</a:t>
            </a:r>
          </a:p>
          <a:p>
            <a:pPr marL="0" indent="0">
              <a:spcBef>
                <a:spcPts val="2500"/>
              </a:spcBef>
              <a:buFont typeface="Arial" panose="020B0604020202020204" pitchFamily="34" charset="0"/>
              <a:buNone/>
            </a:pPr>
            <a:r>
              <a:rPr lang="en-US" sz="1800" b="1" dirty="0"/>
              <a:t>Risks of Making a Starter</a:t>
            </a:r>
          </a:p>
          <a:p>
            <a:pPr marL="0" lvl="1" indent="0">
              <a:buFont typeface="Arial" panose="020B0604020202020204" pitchFamily="34" charset="0"/>
              <a:buNone/>
            </a:pPr>
            <a:r>
              <a:rPr lang="en-US" dirty="0"/>
              <a:t>Making a starter with dry yeast can diminish yeast quality and increase contamination risks.</a:t>
            </a:r>
          </a:p>
          <a:p>
            <a:pPr marL="0" indent="0">
              <a:spcBef>
                <a:spcPts val="2500"/>
              </a:spcBef>
              <a:buFont typeface="Arial" panose="020B0604020202020204" pitchFamily="34" charset="0"/>
              <a:buNone/>
            </a:pPr>
            <a:r>
              <a:rPr lang="en-US" sz="1800" b="1" dirty="0"/>
              <a:t>Starter Necessity for Liquid Yeast</a:t>
            </a:r>
          </a:p>
          <a:p>
            <a:pPr marL="0" lvl="1" indent="0">
              <a:buFont typeface="Arial" panose="020B0604020202020204" pitchFamily="34" charset="0"/>
              <a:buNone/>
            </a:pPr>
            <a:r>
              <a:rPr lang="en-US" dirty="0"/>
              <a:t>Starters are important for liquid yeast due to higher cost and depleted nutrient reserves during storage.</a:t>
            </a:r>
          </a:p>
        </p:txBody>
      </p:sp>
    </p:spTree>
    <p:extLst>
      <p:ext uri="{BB962C8B-B14F-4D97-AF65-F5344CB8AC3E}">
        <p14:creationId xmlns:p14="http://schemas.microsoft.com/office/powerpoint/2010/main" val="1714948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4BC5B9-9869-20B2-7BF4-62D6E21B34C9}"/>
              </a:ext>
            </a:extLst>
          </p:cNvPr>
          <p:cNvSpPr>
            <a:spLocks noGrp="1"/>
          </p:cNvSpPr>
          <p:nvPr>
            <p:ph type="title"/>
          </p:nvPr>
        </p:nvSpPr>
        <p:spPr>
          <a:xfrm>
            <a:off x="612648" y="134276"/>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Pitching rates and cost considerations</a:t>
            </a:r>
          </a:p>
        </p:txBody>
      </p:sp>
      <p:sp>
        <p:nvSpPr>
          <p:cNvPr id="4" name="Content Placeholder 3">
            <a:extLst>
              <a:ext uri="{FF2B5EF4-FFF2-40B4-BE49-F238E27FC236}">
                <a16:creationId xmlns:a16="http://schemas.microsoft.com/office/drawing/2014/main" id="{29226CCC-6252-5612-9CDB-9C87D6E2F4D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798483"/>
            <a:ext cx="7052410" cy="4634121"/>
          </a:xfrm>
        </p:spPr>
        <p:txBody>
          <a:bodyPr>
            <a:normAutofit/>
          </a:bodyPr>
          <a:lstStyle/>
          <a:p>
            <a:pPr marL="0" indent="0">
              <a:spcBef>
                <a:spcPts val="2500"/>
              </a:spcBef>
              <a:buFont typeface="Arial" panose="020B0604020202020204" pitchFamily="34" charset="0"/>
              <a:buNone/>
            </a:pPr>
            <a:r>
              <a:rPr lang="en-US" sz="1800" b="1" dirty="0"/>
              <a:t>Cost Efficiency of Dry Yeast</a:t>
            </a:r>
          </a:p>
          <a:p>
            <a:pPr marL="0" lvl="1" indent="0">
              <a:buFont typeface="Arial" panose="020B0604020202020204" pitchFamily="34" charset="0"/>
              <a:buNone/>
            </a:pPr>
            <a:r>
              <a:rPr lang="en-US" dirty="0"/>
              <a:t>Dry yeast is cheaper and more convenient than making a </a:t>
            </a:r>
            <a:br>
              <a:rPr lang="en-US" dirty="0"/>
            </a:br>
            <a:r>
              <a:rPr lang="en-US" dirty="0"/>
              <a:t>yeast starter for homebrewing.</a:t>
            </a:r>
          </a:p>
          <a:p>
            <a:pPr marL="0" lvl="1" indent="0">
              <a:buFont typeface="Arial" panose="020B0604020202020204" pitchFamily="34" charset="0"/>
              <a:buNone/>
            </a:pPr>
            <a:endParaRPr lang="en-US" dirty="0"/>
          </a:p>
          <a:p>
            <a:pPr marL="0" indent="0">
              <a:spcBef>
                <a:spcPts val="2500"/>
              </a:spcBef>
              <a:buFont typeface="Arial" panose="020B0604020202020204" pitchFamily="34" charset="0"/>
              <a:buNone/>
            </a:pPr>
            <a:r>
              <a:rPr lang="en-US" sz="1800" b="1" dirty="0"/>
              <a:t>Pitching Rates for Different Beers</a:t>
            </a:r>
          </a:p>
          <a:p>
            <a:pPr marL="0" lvl="1" indent="0">
              <a:buFont typeface="Arial" panose="020B0604020202020204" pitchFamily="34" charset="0"/>
              <a:buNone/>
            </a:pPr>
            <a:r>
              <a:rPr lang="en-US" dirty="0"/>
              <a:t>One sachet suffices for typical ales; higher gravity or lagers often require two sachets or a larger brick.</a:t>
            </a:r>
          </a:p>
        </p:txBody>
      </p:sp>
      <p:pic>
        <p:nvPicPr>
          <p:cNvPr id="1026" name="Picture 2" descr="Amazon.com: Craft A Brew - LalBrew BRY-97™American West Coast Ale Yeast -  American Beer Dry Yeast - For Craft Lagers - Ingredients for Home Brewing -  Beer Making Supplies - (1 Pack) : Grocery &amp; Gourmet Food">
            <a:extLst>
              <a:ext uri="{FF2B5EF4-FFF2-40B4-BE49-F238E27FC236}">
                <a16:creationId xmlns:a16="http://schemas.microsoft.com/office/drawing/2014/main" id="{842BE8DE-33C2-2EDB-D81C-BEF4EF95E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191" y="540688"/>
            <a:ext cx="5426765" cy="542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077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E5AFF962-65CD-CE03-9F0B-AFCA0BE0404E}"/>
              </a:ext>
            </a:extLst>
          </p:cNvPr>
          <p:cNvSpPr>
            <a:spLocks noGrp="1"/>
          </p:cNvSpPr>
          <p:nvPr>
            <p:ph type="ctrTitle"/>
          </p:nvPr>
        </p:nvSpPr>
        <p:spPr>
          <a:xfrm>
            <a:off x="277091" y="1814321"/>
            <a:ext cx="7772400" cy="4560920"/>
          </a:xfrm>
        </p:spPr>
        <p:txBody>
          <a:bodyPr anchor="b">
            <a:normAutofit/>
          </a:bodyPr>
          <a:lstStyle/>
          <a:p>
            <a:pPr algn="l"/>
            <a:r>
              <a:rPr lang="en-US" sz="7400"/>
              <a:t>Storage and Shelf Life of Dry Yeast</a:t>
            </a:r>
          </a:p>
        </p:txBody>
      </p:sp>
    </p:spTree>
    <p:extLst>
      <p:ext uri="{BB962C8B-B14F-4D97-AF65-F5344CB8AC3E}">
        <p14:creationId xmlns:p14="http://schemas.microsoft.com/office/powerpoint/2010/main" val="42569437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F39235-7D46-9E93-AEC7-1D755642BEF1}"/>
              </a:ext>
            </a:extLst>
          </p:cNvPr>
          <p:cNvSpPr>
            <a:spLocks noGrp="1"/>
          </p:cNvSpPr>
          <p:nvPr>
            <p:ph type="title"/>
          </p:nvPr>
        </p:nvSpPr>
        <p:spPr>
          <a:xfrm>
            <a:off x="848391" y="368828"/>
            <a:ext cx="10917365" cy="2332799"/>
          </a:xfrm>
        </p:spPr>
        <p:txBody>
          <a:bodyPr vert="horz" lIns="91440" tIns="45720" rIns="91440" bIns="45720" rtlCol="0" anchor="t">
            <a:normAutofit/>
          </a:bodyPr>
          <a:lstStyle/>
          <a:p>
            <a:r>
              <a:rPr lang="en-US" dirty="0"/>
              <a:t>Quality Control Tips</a:t>
            </a:r>
            <a:br>
              <a:rPr lang="en-US" dirty="0"/>
            </a:br>
            <a:endParaRPr lang="en-US"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1BE1E1D1-DA2C-D640-F72C-F01DF9CFDD1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0742" y="1250157"/>
            <a:ext cx="11165014" cy="5000624"/>
          </a:xfrm>
        </p:spPr>
        <p:txBody>
          <a:bodyPr>
            <a:normAutofit/>
          </a:bodyPr>
          <a:lstStyle/>
          <a:p>
            <a:pPr marL="0" indent="0">
              <a:spcBef>
                <a:spcPts val="2500"/>
              </a:spcBef>
              <a:buFont typeface="Arial" panose="020B0604020202020204" pitchFamily="34" charset="0"/>
              <a:buNone/>
            </a:pPr>
            <a:r>
              <a:rPr lang="en-US" b="1" dirty="0"/>
              <a:t>Moisture Control Importance</a:t>
            </a:r>
          </a:p>
          <a:p>
            <a:pPr marL="0" lvl="1" indent="0">
              <a:buFont typeface="Arial" panose="020B0604020202020204" pitchFamily="34" charset="0"/>
              <a:buNone/>
            </a:pPr>
            <a:r>
              <a:rPr lang="en-US" sz="2000" dirty="0"/>
              <a:t>Keep dry yeast moisture-free to avoid activation and damage. Use airtight containers and desiccants to preserve yeast.</a:t>
            </a:r>
          </a:p>
          <a:p>
            <a:pPr marL="0" indent="0">
              <a:spcBef>
                <a:spcPts val="2500"/>
              </a:spcBef>
              <a:buFont typeface="Arial" panose="020B0604020202020204" pitchFamily="34" charset="0"/>
              <a:buNone/>
            </a:pPr>
            <a:r>
              <a:rPr lang="en-US" b="1" dirty="0"/>
              <a:t>Check Manufacturing Date</a:t>
            </a:r>
          </a:p>
          <a:p>
            <a:pPr marL="0" lvl="1" indent="0">
              <a:buFont typeface="Arial" panose="020B0604020202020204" pitchFamily="34" charset="0"/>
              <a:buNone/>
            </a:pPr>
            <a:r>
              <a:rPr lang="en-US" sz="2000" dirty="0"/>
              <a:t>Fresher dry yeast has more viable cells. Proof older yeast in wort to confirm activity before use.</a:t>
            </a:r>
          </a:p>
          <a:p>
            <a:pPr marL="0" indent="0">
              <a:spcBef>
                <a:spcPts val="2500"/>
              </a:spcBef>
              <a:buFont typeface="Arial" panose="020B0604020202020204" pitchFamily="34" charset="0"/>
              <a:buNone/>
            </a:pPr>
            <a:r>
              <a:rPr lang="en-US" b="1" dirty="0"/>
              <a:t>Temperature Management</a:t>
            </a:r>
          </a:p>
          <a:p>
            <a:pPr marL="0" lvl="1" indent="0">
              <a:buFont typeface="Arial" panose="020B0604020202020204" pitchFamily="34" charset="0"/>
              <a:buNone/>
            </a:pPr>
            <a:r>
              <a:rPr lang="en-US" sz="2000" dirty="0"/>
              <a:t>Pitch yeast at fermentation temperature to avoid temperature shock and cell damage. Cool rehydrated yeast gradually.</a:t>
            </a:r>
          </a:p>
        </p:txBody>
      </p:sp>
    </p:spTree>
    <p:extLst>
      <p:ext uri="{BB962C8B-B14F-4D97-AF65-F5344CB8AC3E}">
        <p14:creationId xmlns:p14="http://schemas.microsoft.com/office/powerpoint/2010/main" val="3126974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DD92D-3764-C99D-BA30-DB1EA3ECC176}"/>
              </a:ext>
            </a:extLst>
          </p:cNvPr>
          <p:cNvSpPr>
            <a:spLocks noGrp="1"/>
          </p:cNvSpPr>
          <p:nvPr>
            <p:ph type="title"/>
          </p:nvPr>
        </p:nvSpPr>
        <p:spPr>
          <a:xfrm>
            <a:off x="498348" y="0"/>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Best practices for storing dry yeast</a:t>
            </a:r>
          </a:p>
        </p:txBody>
      </p:sp>
      <p:sp>
        <p:nvSpPr>
          <p:cNvPr id="4" name="Content Placeholder 3">
            <a:extLst>
              <a:ext uri="{FF2B5EF4-FFF2-40B4-BE49-F238E27FC236}">
                <a16:creationId xmlns:a16="http://schemas.microsoft.com/office/drawing/2014/main" id="{36FDBEAC-D775-6FAA-853A-8D1B3515297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61257" y="1600200"/>
            <a:ext cx="6841672" cy="4709160"/>
          </a:xfrm>
        </p:spPr>
        <p:txBody>
          <a:bodyPr>
            <a:normAutofit/>
          </a:bodyPr>
          <a:lstStyle/>
          <a:p>
            <a:pPr marL="0" indent="0">
              <a:spcBef>
                <a:spcPts val="2500"/>
              </a:spcBef>
              <a:buFont typeface="Arial" panose="020B0604020202020204" pitchFamily="34" charset="0"/>
              <a:buNone/>
            </a:pPr>
            <a:r>
              <a:rPr lang="en-US" sz="1800" b="1" dirty="0"/>
              <a:t>Cold Storage Importance</a:t>
            </a:r>
          </a:p>
          <a:p>
            <a:pPr marL="0" lvl="1" indent="0">
              <a:buFont typeface="Arial" panose="020B0604020202020204" pitchFamily="34" charset="0"/>
              <a:buNone/>
            </a:pPr>
            <a:r>
              <a:rPr lang="en-US" dirty="0"/>
              <a:t>Store unopened dry yeast packets in a refrigerator at around 40°F to keep yeast viable for longer.</a:t>
            </a:r>
          </a:p>
          <a:p>
            <a:pPr marL="0" lvl="1" indent="0">
              <a:buFont typeface="Arial" panose="020B0604020202020204" pitchFamily="34" charset="0"/>
              <a:buNone/>
            </a:pPr>
            <a:endParaRPr lang="en-US" dirty="0"/>
          </a:p>
          <a:p>
            <a:pPr marL="0" lvl="1" indent="0">
              <a:buFont typeface="Arial" panose="020B0604020202020204" pitchFamily="34" charset="0"/>
              <a:buNone/>
            </a:pPr>
            <a:r>
              <a:rPr lang="en-US" b="1" dirty="0"/>
              <a:t>O2 and Moisture are the enemy</a:t>
            </a:r>
          </a:p>
          <a:p>
            <a:pPr marL="0" lvl="1" indent="0">
              <a:buFont typeface="Arial" panose="020B0604020202020204" pitchFamily="34" charset="0"/>
              <a:buNone/>
            </a:pPr>
            <a:r>
              <a:rPr lang="en-US" dirty="0"/>
              <a:t>Keep well sealed to avoid exposure to oxygen and moisture. Both can dramatically shorten self-life.</a:t>
            </a:r>
          </a:p>
          <a:p>
            <a:pPr marL="0" indent="0">
              <a:spcBef>
                <a:spcPts val="2500"/>
              </a:spcBef>
              <a:buFont typeface="Arial" panose="020B0604020202020204" pitchFamily="34" charset="0"/>
              <a:buNone/>
            </a:pPr>
            <a:r>
              <a:rPr lang="en-US" sz="1800" b="1" dirty="0"/>
              <a:t>Shipping Temperature Tolerance</a:t>
            </a:r>
          </a:p>
          <a:p>
            <a:pPr marL="0" lvl="1" indent="0">
              <a:buFont typeface="Arial" panose="020B0604020202020204" pitchFamily="34" charset="0"/>
              <a:buNone/>
            </a:pPr>
            <a:r>
              <a:rPr lang="en-US" dirty="0"/>
              <a:t>Dry yeast tolerates shipping temperatures well and is less sensitive than liquid yeast during warm delivery.</a:t>
            </a:r>
          </a:p>
        </p:txBody>
      </p:sp>
      <p:pic>
        <p:nvPicPr>
          <p:cNvPr id="5" name="Content Placeholder 4" descr="Unpackaged rectangular cut bars of soap stacked upright in metal trays">
            <a:extLst>
              <a:ext uri="{FF2B5EF4-FFF2-40B4-BE49-F238E27FC236}">
                <a16:creationId xmlns:a16="http://schemas.microsoft.com/office/drawing/2014/main" id="{391B725B-C4D1-4ED2-8B1B-843AFA41341D}"/>
              </a:ext>
            </a:extLst>
          </p:cNvPr>
          <p:cNvPicPr>
            <a:picLocks noGrp="1" noChangeAspect="1"/>
          </p:cNvPicPr>
          <p:nvPr>
            <p:ph sz="half" idx="1"/>
          </p:nvPr>
        </p:nvPicPr>
        <p:blipFill>
          <a:blip r:embed="rId3"/>
          <a:srcRect l="27925" r="24904"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918006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E94EF-F921-4D18-DD43-2F7A41FE5065}"/>
              </a:ext>
            </a:extLst>
          </p:cNvPr>
          <p:cNvSpPr>
            <a:spLocks noGrp="1"/>
          </p:cNvSpPr>
          <p:nvPr>
            <p:ph type="title"/>
          </p:nvPr>
        </p:nvSpPr>
        <p:spPr>
          <a:xfrm>
            <a:off x="612647" y="0"/>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Expiry dates, sealing, and handling opened packets</a:t>
            </a:r>
          </a:p>
        </p:txBody>
      </p:sp>
      <p:sp>
        <p:nvSpPr>
          <p:cNvPr id="4" name="Content Placeholder 3">
            <a:extLst>
              <a:ext uri="{FF2B5EF4-FFF2-40B4-BE49-F238E27FC236}">
                <a16:creationId xmlns:a16="http://schemas.microsoft.com/office/drawing/2014/main" id="{245E361C-ECA7-CC05-7254-45A43F677EA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53093" y="1763486"/>
            <a:ext cx="6809014" cy="4545874"/>
          </a:xfrm>
        </p:spPr>
        <p:txBody>
          <a:bodyPr>
            <a:normAutofit/>
          </a:bodyPr>
          <a:lstStyle/>
          <a:p>
            <a:pPr marL="0" indent="0">
              <a:spcBef>
                <a:spcPts val="2500"/>
              </a:spcBef>
              <a:buFont typeface="Arial" panose="020B0604020202020204" pitchFamily="34" charset="0"/>
              <a:buNone/>
            </a:pPr>
            <a:r>
              <a:rPr lang="en-US" sz="1800" b="1" dirty="0"/>
              <a:t>Monitor Expiry Dates</a:t>
            </a:r>
          </a:p>
          <a:p>
            <a:pPr marL="0" lvl="1" indent="0">
              <a:buFont typeface="Arial" panose="020B0604020202020204" pitchFamily="34" charset="0"/>
              <a:buNone/>
            </a:pPr>
            <a:r>
              <a:rPr lang="en-US" dirty="0"/>
              <a:t>Dry yeast typically has a 1.5 to 3 year shelf life; fresh yeast ensures best performance.</a:t>
            </a:r>
          </a:p>
          <a:p>
            <a:pPr marL="0" indent="0">
              <a:spcBef>
                <a:spcPts val="2500"/>
              </a:spcBef>
              <a:buFont typeface="Arial" panose="020B0604020202020204" pitchFamily="34" charset="0"/>
              <a:buNone/>
            </a:pPr>
            <a:r>
              <a:rPr lang="en-US" sz="1800" b="1" dirty="0"/>
              <a:t>Proper Sealing Practices</a:t>
            </a:r>
          </a:p>
          <a:p>
            <a:pPr marL="0" lvl="1" indent="0">
              <a:buFont typeface="Arial" panose="020B0604020202020204" pitchFamily="34" charset="0"/>
              <a:buNone/>
            </a:pPr>
            <a:r>
              <a:rPr lang="en-US" dirty="0"/>
              <a:t>Keep yeast packets sealed tightly to protect from air and moisture exposure after opening.</a:t>
            </a:r>
          </a:p>
          <a:p>
            <a:pPr marL="0" indent="0">
              <a:spcBef>
                <a:spcPts val="2500"/>
              </a:spcBef>
              <a:buFont typeface="Arial" panose="020B0604020202020204" pitchFamily="34" charset="0"/>
              <a:buNone/>
            </a:pPr>
            <a:r>
              <a:rPr lang="en-US" sz="1800" b="1" dirty="0"/>
              <a:t>Avoid Leaky or Damaged Packs</a:t>
            </a:r>
          </a:p>
          <a:p>
            <a:pPr marL="0" lvl="1" indent="0">
              <a:buFont typeface="Arial" panose="020B0604020202020204" pitchFamily="34" charset="0"/>
              <a:buNone/>
            </a:pPr>
            <a:r>
              <a:rPr lang="en-US" dirty="0"/>
              <a:t>Discard yeast if vacuum seal is lost or if yeast appears browned or clumped to ensure viability.</a:t>
            </a:r>
          </a:p>
        </p:txBody>
      </p:sp>
      <p:pic>
        <p:nvPicPr>
          <p:cNvPr id="2050" name="Picture 2" descr="FoodSaver Vacuum Sealer Starter System, Black, Accessories and Bags Included">
            <a:extLst>
              <a:ext uri="{FF2B5EF4-FFF2-40B4-BE49-F238E27FC236}">
                <a16:creationId xmlns:a16="http://schemas.microsoft.com/office/drawing/2014/main" id="{60F6C4D5-419F-3B10-FE27-19B2B5287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854" y="1099456"/>
            <a:ext cx="4835979" cy="483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651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A075D56-A0B1-421F-8081-0C8428D1D26A}"/>
              </a:ext>
            </a:extLst>
          </p:cNvPr>
          <p:cNvSpPr>
            <a:spLocks noGrp="1"/>
          </p:cNvSpPr>
          <p:nvPr>
            <p:ph type="ctrTitle"/>
          </p:nvPr>
        </p:nvSpPr>
        <p:spPr>
          <a:xfrm>
            <a:off x="277091" y="1814321"/>
            <a:ext cx="7772400" cy="4560920"/>
          </a:xfrm>
        </p:spPr>
        <p:txBody>
          <a:bodyPr anchor="b">
            <a:normAutofit/>
          </a:bodyPr>
          <a:lstStyle/>
          <a:p>
            <a:pPr algn="l"/>
            <a:r>
              <a:rPr lang="en-US" sz="7400"/>
              <a:t>Pitch Rates, Usage Tips, and Reusing Dry Yeast</a:t>
            </a:r>
          </a:p>
        </p:txBody>
      </p:sp>
    </p:spTree>
    <p:extLst>
      <p:ext uri="{BB962C8B-B14F-4D97-AF65-F5344CB8AC3E}">
        <p14:creationId xmlns:p14="http://schemas.microsoft.com/office/powerpoint/2010/main" val="28927518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DFBF8D26-5969-C938-0448-959FE725D4DD}"/>
              </a:ext>
            </a:extLst>
          </p:cNvPr>
          <p:cNvSpPr>
            <a:spLocks noGrp="1"/>
          </p:cNvSpPr>
          <p:nvPr>
            <p:ph type="ctrTitle"/>
          </p:nvPr>
        </p:nvSpPr>
        <p:spPr>
          <a:xfrm>
            <a:off x="277091" y="1814321"/>
            <a:ext cx="7772400" cy="4560920"/>
          </a:xfrm>
        </p:spPr>
        <p:txBody>
          <a:bodyPr anchor="b">
            <a:normAutofit/>
          </a:bodyPr>
          <a:lstStyle/>
          <a:p>
            <a:pPr algn="l"/>
            <a:r>
              <a:rPr lang="en-US" sz="7400"/>
              <a:t>How Dry Brewing Yeast is Made</a:t>
            </a:r>
          </a:p>
        </p:txBody>
      </p:sp>
    </p:spTree>
    <p:extLst>
      <p:ext uri="{BB962C8B-B14F-4D97-AF65-F5344CB8AC3E}">
        <p14:creationId xmlns:p14="http://schemas.microsoft.com/office/powerpoint/2010/main" val="26163358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AE1110-6598-7B37-0CB1-B02DA44E06A3}"/>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Recommended pitch rates and cell counts</a:t>
            </a:r>
          </a:p>
        </p:txBody>
      </p:sp>
      <p:sp>
        <p:nvSpPr>
          <p:cNvPr id="4" name="Content Placeholder 3">
            <a:extLst>
              <a:ext uri="{FF2B5EF4-FFF2-40B4-BE49-F238E27FC236}">
                <a16:creationId xmlns:a16="http://schemas.microsoft.com/office/drawing/2014/main" id="{1A2B812E-A4A9-F3B3-4CC5-B2EEA289E30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Font typeface="Arial" panose="020B0604020202020204" pitchFamily="34" charset="0"/>
              <a:buNone/>
            </a:pPr>
            <a:r>
              <a:rPr lang="en-US" sz="1800" b="1" dirty="0"/>
              <a:t>Pitching Rate for Ales</a:t>
            </a:r>
          </a:p>
          <a:p>
            <a:pPr marL="0" lvl="1" indent="0">
              <a:buFont typeface="Arial" panose="020B0604020202020204" pitchFamily="34" charset="0"/>
              <a:buNone/>
            </a:pPr>
            <a:r>
              <a:rPr lang="en-US" dirty="0"/>
              <a:t>Use one 11 g pack per 5 gal batch for ales, meeting recommended 50–80 g/hl yeast pitching rates.</a:t>
            </a:r>
          </a:p>
          <a:p>
            <a:pPr marL="0" indent="0">
              <a:spcBef>
                <a:spcPts val="2500"/>
              </a:spcBef>
              <a:buFont typeface="Arial" panose="020B0604020202020204" pitchFamily="34" charset="0"/>
              <a:buNone/>
            </a:pPr>
            <a:r>
              <a:rPr lang="en-US" sz="1800" b="1" dirty="0"/>
              <a:t>Pitching Rate for Lagers &amp; High Gravity</a:t>
            </a:r>
          </a:p>
          <a:p>
            <a:pPr marL="0" lvl="1" indent="0">
              <a:buFont typeface="Arial" panose="020B0604020202020204" pitchFamily="34" charset="0"/>
              <a:buNone/>
            </a:pPr>
            <a:r>
              <a:rPr lang="en-US" dirty="0"/>
              <a:t>Lagers require two 11 g packs per 5 gal, aligning with 80–120 g/hl pitching rates for optimal fermentation.</a:t>
            </a:r>
          </a:p>
          <a:p>
            <a:pPr marL="0" indent="0">
              <a:spcBef>
                <a:spcPts val="2500"/>
              </a:spcBef>
              <a:buFont typeface="Arial" panose="020B0604020202020204" pitchFamily="34" charset="0"/>
              <a:buNone/>
            </a:pPr>
            <a:r>
              <a:rPr lang="en-US" sz="1800" b="1" dirty="0"/>
              <a:t>Importance of Sufficient Pitching</a:t>
            </a:r>
          </a:p>
          <a:p>
            <a:pPr marL="0" lvl="1" indent="0">
              <a:buFont typeface="Arial" panose="020B0604020202020204" pitchFamily="34" charset="0"/>
              <a:buNone/>
            </a:pPr>
            <a:r>
              <a:rPr lang="en-US" dirty="0"/>
              <a:t>Pitching enough yeast shortens lag phase and promotes healthy attenuation for better beer quality.</a:t>
            </a:r>
          </a:p>
        </p:txBody>
      </p:sp>
      <p:pic>
        <p:nvPicPr>
          <p:cNvPr id="8" name="Picture 7">
            <a:extLst>
              <a:ext uri="{FF2B5EF4-FFF2-40B4-BE49-F238E27FC236}">
                <a16:creationId xmlns:a16="http://schemas.microsoft.com/office/drawing/2014/main" id="{C7645DFA-B595-AF2C-73A4-49F1D8345580}"/>
              </a:ext>
            </a:extLst>
          </p:cNvPr>
          <p:cNvPicPr>
            <a:picLocks noChangeAspect="1"/>
          </p:cNvPicPr>
          <p:nvPr/>
        </p:nvPicPr>
        <p:blipFill>
          <a:blip r:embed="rId3"/>
          <a:stretch>
            <a:fillRect/>
          </a:stretch>
        </p:blipFill>
        <p:spPr>
          <a:xfrm>
            <a:off x="345555" y="808264"/>
            <a:ext cx="5048696" cy="2830722"/>
          </a:xfrm>
          <a:prstGeom prst="rect">
            <a:avLst/>
          </a:prstGeom>
        </p:spPr>
      </p:pic>
    </p:spTree>
    <p:extLst>
      <p:ext uri="{BB962C8B-B14F-4D97-AF65-F5344CB8AC3E}">
        <p14:creationId xmlns:p14="http://schemas.microsoft.com/office/powerpoint/2010/main" val="2258162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E9E6FE6C-2DD1-8AFE-97D9-69AE5A1D5F07}"/>
              </a:ext>
            </a:extLst>
          </p:cNvPr>
          <p:cNvSpPr>
            <a:spLocks noGrp="1"/>
          </p:cNvSpPr>
          <p:nvPr>
            <p:ph type="ctrTitle"/>
          </p:nvPr>
        </p:nvSpPr>
        <p:spPr>
          <a:xfrm>
            <a:off x="277091" y="1814321"/>
            <a:ext cx="7772400" cy="4560920"/>
          </a:xfrm>
        </p:spPr>
        <p:txBody>
          <a:bodyPr anchor="t">
            <a:normAutofit/>
          </a:bodyPr>
          <a:lstStyle/>
          <a:p>
            <a:pPr algn="l"/>
            <a:r>
              <a:rPr lang="en-US" sz="7400" dirty="0"/>
              <a:t>Popular Dry Yeast Strains</a:t>
            </a:r>
          </a:p>
        </p:txBody>
      </p:sp>
    </p:spTree>
    <p:extLst>
      <p:ext uri="{BB962C8B-B14F-4D97-AF65-F5344CB8AC3E}">
        <p14:creationId xmlns:p14="http://schemas.microsoft.com/office/powerpoint/2010/main" val="38188822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5D93BB5-8CA9-C748-897C-163135CC469C}"/>
              </a:ext>
            </a:extLst>
          </p:cNvPr>
          <p:cNvSpPr>
            <a:spLocks noGrp="1"/>
          </p:cNvSpPr>
          <p:nvPr>
            <p:ph type="title"/>
          </p:nvPr>
        </p:nvSpPr>
        <p:spPr>
          <a:xfrm>
            <a:off x="6028520" y="221469"/>
            <a:ext cx="4803224" cy="1298446"/>
          </a:xfrm>
        </p:spPr>
        <p:txBody>
          <a:bodyPr vert="horz" lIns="91440" tIns="45720" rIns="91440" bIns="45720" rtlCol="0" anchor="t">
            <a:normAutofit/>
          </a:bodyPr>
          <a:lstStyle/>
          <a:p>
            <a:r>
              <a:rPr lang="en-US" sz="2800" b="1" kern="1200" dirty="0">
                <a:solidFill>
                  <a:schemeClr val="tx1"/>
                </a:solidFill>
                <a:latin typeface="+mj-lt"/>
                <a:ea typeface="+mj-ea"/>
                <a:cs typeface="+mj-cs"/>
              </a:rPr>
              <a:t>Popular dry yeast strains and their applications</a:t>
            </a:r>
          </a:p>
        </p:txBody>
      </p:sp>
      <p:sp>
        <p:nvSpPr>
          <p:cNvPr id="4" name="Content Placeholder 3">
            <a:extLst>
              <a:ext uri="{FF2B5EF4-FFF2-40B4-BE49-F238E27FC236}">
                <a16:creationId xmlns:a16="http://schemas.microsoft.com/office/drawing/2014/main" id="{EB13A3BF-6546-ACCC-64D7-E765DF24B6F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28520" y="1342239"/>
            <a:ext cx="5546770" cy="4967121"/>
          </a:xfrm>
        </p:spPr>
        <p:txBody>
          <a:bodyPr>
            <a:normAutofit fontScale="92500" lnSpcReduction="10000"/>
          </a:bodyPr>
          <a:lstStyle/>
          <a:p>
            <a:pPr marL="0" indent="0">
              <a:spcBef>
                <a:spcPts val="2500"/>
              </a:spcBef>
              <a:buFont typeface="Arial" panose="020B0604020202020204" pitchFamily="34" charset="0"/>
              <a:buNone/>
            </a:pPr>
            <a:r>
              <a:rPr lang="en-US" sz="1400" b="1" dirty="0"/>
              <a:t>American Ale Yeast US-05</a:t>
            </a:r>
          </a:p>
          <a:p>
            <a:pPr marL="0" lvl="1" indent="0">
              <a:buFont typeface="Arial" panose="020B0604020202020204" pitchFamily="34" charset="0"/>
              <a:buNone/>
            </a:pPr>
            <a:r>
              <a:rPr lang="en-US" sz="1400" dirty="0"/>
              <a:t>US-05 is a clean, versatile American ale yeast ideal for pale ales, IPAs, and stouts with neutral flavor. AKA Chico.</a:t>
            </a:r>
          </a:p>
          <a:p>
            <a:pPr marL="0" indent="0">
              <a:spcBef>
                <a:spcPts val="2500"/>
              </a:spcBef>
              <a:buFont typeface="Arial" panose="020B0604020202020204" pitchFamily="34" charset="0"/>
              <a:buNone/>
            </a:pPr>
            <a:r>
              <a:rPr lang="en-US" sz="1400" b="1" dirty="0"/>
              <a:t>English Ale Yeast S-04</a:t>
            </a:r>
          </a:p>
          <a:p>
            <a:pPr marL="0" lvl="1" indent="0">
              <a:buFont typeface="Arial" panose="020B0604020202020204" pitchFamily="34" charset="0"/>
              <a:buNone/>
            </a:pPr>
            <a:r>
              <a:rPr lang="en-US" sz="1400" dirty="0"/>
              <a:t>S-04 ferments fast with high flocculation, accentuating malt and fruity esters in English and American ales.</a:t>
            </a:r>
          </a:p>
          <a:p>
            <a:pPr marL="0" indent="0">
              <a:spcBef>
                <a:spcPts val="2500"/>
              </a:spcBef>
              <a:buFont typeface="Arial" panose="020B0604020202020204" pitchFamily="34" charset="0"/>
              <a:buNone/>
            </a:pPr>
            <a:r>
              <a:rPr lang="en-US" sz="1400" b="1" dirty="0"/>
              <a:t>Nottingham British Ale Yeast</a:t>
            </a:r>
          </a:p>
          <a:p>
            <a:pPr marL="0" lvl="1" indent="0">
              <a:buFont typeface="Arial" panose="020B0604020202020204" pitchFamily="34" charset="0"/>
              <a:buNone/>
            </a:pPr>
            <a:r>
              <a:rPr lang="en-US" sz="1400" dirty="0"/>
              <a:t>Nottingham yeast is neutral and highly attenuating, suitable for a wide temperature range and high gravity beers.</a:t>
            </a:r>
          </a:p>
          <a:p>
            <a:pPr marL="0" indent="0">
              <a:spcBef>
                <a:spcPts val="2500"/>
              </a:spcBef>
              <a:buFont typeface="Arial" panose="020B0604020202020204" pitchFamily="34" charset="0"/>
              <a:buNone/>
            </a:pPr>
            <a:r>
              <a:rPr lang="en-US" sz="1400" b="1" dirty="0"/>
              <a:t>Dry Lager Yeast W-34/70</a:t>
            </a:r>
          </a:p>
          <a:p>
            <a:pPr marL="0" lvl="1" indent="0">
              <a:buFont typeface="Arial" panose="020B0604020202020204" pitchFamily="34" charset="0"/>
              <a:buNone/>
            </a:pPr>
            <a:r>
              <a:rPr lang="en-US" sz="1400" dirty="0"/>
              <a:t>W-34/70 is a popular dry lager yeast producing clean, crisp lagers, forgiving in higher fermentation temperatures.</a:t>
            </a:r>
          </a:p>
          <a:p>
            <a:pPr marL="0" lvl="1" indent="0">
              <a:buFont typeface="Arial" panose="020B0604020202020204" pitchFamily="34" charset="0"/>
              <a:buNone/>
            </a:pPr>
            <a:endParaRPr lang="en-US" sz="1400" dirty="0"/>
          </a:p>
          <a:p>
            <a:pPr marL="0" lvl="1" indent="0">
              <a:buFont typeface="Arial" panose="020B0604020202020204" pitchFamily="34" charset="0"/>
              <a:buNone/>
            </a:pPr>
            <a:r>
              <a:rPr lang="en-US" sz="1400" b="1" dirty="0" err="1"/>
              <a:t>Lutra</a:t>
            </a:r>
            <a:r>
              <a:rPr lang="en-US" sz="1400" b="1" dirty="0"/>
              <a:t> </a:t>
            </a:r>
            <a:r>
              <a:rPr lang="en-US" sz="1400" b="1" dirty="0" err="1"/>
              <a:t>Kveik</a:t>
            </a:r>
            <a:endParaRPr lang="en-US" sz="1400" b="1" dirty="0"/>
          </a:p>
          <a:p>
            <a:pPr marL="0" lvl="1" indent="0">
              <a:buFont typeface="Arial" panose="020B0604020202020204" pitchFamily="34" charset="0"/>
              <a:buNone/>
            </a:pPr>
            <a:r>
              <a:rPr lang="en-US" sz="1400" dirty="0"/>
              <a:t>Popular strain that ferments cleaner than other </a:t>
            </a:r>
            <a:r>
              <a:rPr lang="en-US" sz="1400" dirty="0" err="1"/>
              <a:t>Kveik</a:t>
            </a:r>
            <a:r>
              <a:rPr lang="en-US" sz="1400" dirty="0"/>
              <a:t> strains.</a:t>
            </a:r>
          </a:p>
        </p:txBody>
      </p:sp>
      <p:pic>
        <p:nvPicPr>
          <p:cNvPr id="8" name="Picture 7">
            <a:extLst>
              <a:ext uri="{FF2B5EF4-FFF2-40B4-BE49-F238E27FC236}">
                <a16:creationId xmlns:a16="http://schemas.microsoft.com/office/drawing/2014/main" id="{DD514754-0AE1-828C-55BF-C3309C0432C4}"/>
              </a:ext>
            </a:extLst>
          </p:cNvPr>
          <p:cNvPicPr>
            <a:picLocks noChangeAspect="1"/>
          </p:cNvPicPr>
          <p:nvPr/>
        </p:nvPicPr>
        <p:blipFill>
          <a:blip r:embed="rId3"/>
          <a:stretch>
            <a:fillRect/>
          </a:stretch>
        </p:blipFill>
        <p:spPr>
          <a:xfrm>
            <a:off x="535505" y="0"/>
            <a:ext cx="4876305" cy="6858000"/>
          </a:xfrm>
          <a:prstGeom prst="rect">
            <a:avLst/>
          </a:prstGeom>
        </p:spPr>
      </p:pic>
    </p:spTree>
    <p:extLst>
      <p:ext uri="{BB962C8B-B14F-4D97-AF65-F5344CB8AC3E}">
        <p14:creationId xmlns:p14="http://schemas.microsoft.com/office/powerpoint/2010/main" val="4151291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5EDB20AC-2663-612C-C633-659F40BDA4C9}"/>
              </a:ext>
            </a:extLst>
          </p:cNvPr>
          <p:cNvSpPr>
            <a:spLocks noGrp="1"/>
          </p:cNvSpPr>
          <p:nvPr>
            <p:ph type="title"/>
          </p:nvPr>
        </p:nvSpPr>
        <p:spPr>
          <a:xfrm>
            <a:off x="612648" y="1847088"/>
            <a:ext cx="7344336" cy="1133856"/>
          </a:xfrm>
        </p:spPr>
        <p:txBody>
          <a:bodyPr anchor="b">
            <a:normAutofit/>
          </a:bodyPr>
          <a:lstStyle/>
          <a:p>
            <a:r>
              <a:rPr lang="en-US" sz="6000"/>
              <a:t>Conclusion</a:t>
            </a:r>
          </a:p>
        </p:txBody>
      </p:sp>
    </p:spTree>
    <p:extLst>
      <p:ext uri="{BB962C8B-B14F-4D97-AF65-F5344CB8AC3E}">
        <p14:creationId xmlns:p14="http://schemas.microsoft.com/office/powerpoint/2010/main" val="3343994840"/>
      </p:ext>
    </p:extLst>
  </p:cSld>
  <p:clrMapOvr>
    <a:overrideClrMapping bg1="dk1" tx1="lt1" bg2="dk2" tx2="lt2" accent1="accent1" accent2="accent2" accent3="accent3" accent4="accent4" accent5="accent5" accent6="accent6" hlink="hlink" folHlink="folHlink"/>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0BC8-1CAF-3A1B-5C66-DBD42344B4DB}"/>
              </a:ext>
            </a:extLst>
          </p:cNvPr>
          <p:cNvSpPr>
            <a:spLocks noGrp="1"/>
          </p:cNvSpPr>
          <p:nvPr>
            <p:ph type="title"/>
          </p:nvPr>
        </p:nvSpPr>
        <p:spPr/>
        <p:txBody>
          <a:bodyPr/>
          <a:lstStyle/>
          <a:p>
            <a:r>
              <a:rPr lang="en-US" dirty="0"/>
              <a:t>Sources</a:t>
            </a:r>
            <a:br>
              <a:rPr lang="en-US" dirty="0"/>
            </a:br>
            <a:endParaRPr lang="en-US" dirty="0"/>
          </a:p>
        </p:txBody>
      </p:sp>
      <p:sp>
        <p:nvSpPr>
          <p:cNvPr id="3" name="Content Placeholder 2">
            <a:extLst>
              <a:ext uri="{FF2B5EF4-FFF2-40B4-BE49-F238E27FC236}">
                <a16:creationId xmlns:a16="http://schemas.microsoft.com/office/drawing/2014/main" id="{EC33730A-0370-12BE-13ED-C347B8744A04}"/>
              </a:ext>
            </a:extLst>
          </p:cNvPr>
          <p:cNvSpPr>
            <a:spLocks noGrp="1"/>
          </p:cNvSpPr>
          <p:nvPr>
            <p:ph idx="1"/>
          </p:nvPr>
        </p:nvSpPr>
        <p:spPr/>
        <p:txBody>
          <a:bodyPr/>
          <a:lstStyle/>
          <a:p>
            <a:r>
              <a:rPr lang="en-US" dirty="0">
                <a:hlinkClick r:id="rId2"/>
              </a:rPr>
              <a:t>Fermentis: Brewing with E2U</a:t>
            </a:r>
            <a:endParaRPr lang="en-US" dirty="0"/>
          </a:p>
          <a:p>
            <a:r>
              <a:rPr lang="en-US" dirty="0">
                <a:hlinkClick r:id="rId3"/>
              </a:rPr>
              <a:t>Lallemand: BRY-97</a:t>
            </a:r>
            <a:endParaRPr lang="en-US" dirty="0"/>
          </a:p>
          <a:p>
            <a:r>
              <a:rPr lang="en-US" dirty="0">
                <a:hlinkClick r:id="rId4"/>
              </a:rPr>
              <a:t>Fermentis: Q &amp; A</a:t>
            </a:r>
            <a:endParaRPr lang="en-US" dirty="0"/>
          </a:p>
          <a:p>
            <a:r>
              <a:rPr lang="en-US" dirty="0">
                <a:hlinkClick r:id="rId5"/>
              </a:rPr>
              <a:t>Fermentis: Tips and Tricks</a:t>
            </a:r>
            <a:endParaRPr lang="en-US" dirty="0"/>
          </a:p>
          <a:p>
            <a:r>
              <a:rPr lang="en-US" dirty="0">
                <a:hlinkClick r:id="rId6"/>
              </a:rPr>
              <a:t>AHA: Don’t make yeast starters from dry yeast? WTF?</a:t>
            </a:r>
            <a:endParaRPr lang="en-US" dirty="0"/>
          </a:p>
          <a:p>
            <a:r>
              <a:rPr lang="en-US" dirty="0">
                <a:hlinkClick r:id="rId7"/>
              </a:rPr>
              <a:t>Lallemand Premium Dry Yeast for Quality, Consistent Fermentations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70445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A4AB4F-F2BF-3E7B-6070-7871415236AE}"/>
              </a:ext>
            </a:extLst>
          </p:cNvPr>
          <p:cNvSpPr>
            <a:spLocks noGrp="1"/>
          </p:cNvSpPr>
          <p:nvPr>
            <p:ph type="title"/>
          </p:nvPr>
        </p:nvSpPr>
        <p:spPr>
          <a:xfrm>
            <a:off x="588997" y="452520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Industrial production and drying process</a:t>
            </a:r>
          </a:p>
        </p:txBody>
      </p:sp>
      <p:sp>
        <p:nvSpPr>
          <p:cNvPr id="4" name="Content Placeholder 3">
            <a:extLst>
              <a:ext uri="{FF2B5EF4-FFF2-40B4-BE49-F238E27FC236}">
                <a16:creationId xmlns:a16="http://schemas.microsoft.com/office/drawing/2014/main" id="{C50824D9-A2C0-B7C8-DF4A-4A93F7A5C77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06899" y="355758"/>
            <a:ext cx="5548802" cy="5796301"/>
          </a:xfrm>
        </p:spPr>
        <p:txBody>
          <a:bodyPr>
            <a:noAutofit/>
          </a:bodyPr>
          <a:lstStyle/>
          <a:p>
            <a:pPr marL="0" indent="0">
              <a:spcBef>
                <a:spcPts val="2500"/>
              </a:spcBef>
              <a:buFont typeface="Arial" panose="020B0604020202020204" pitchFamily="34" charset="0"/>
              <a:buNone/>
            </a:pPr>
            <a:r>
              <a:rPr lang="en-US" sz="1600" b="1" dirty="0"/>
              <a:t>Yeast Cultivation Process</a:t>
            </a:r>
          </a:p>
          <a:p>
            <a:pPr marL="0" lvl="1" indent="0">
              <a:buFont typeface="Arial" panose="020B0604020202020204" pitchFamily="34" charset="0"/>
              <a:buNone/>
            </a:pPr>
            <a:r>
              <a:rPr lang="en-US" sz="1600" dirty="0"/>
              <a:t>Dry brewing yeast starts from a pure liquid culture grown in oxygen-rich fermenters to maximize cell growth without alcohol production. Often use molasses as the sugar source.</a:t>
            </a:r>
          </a:p>
          <a:p>
            <a:pPr marL="0" indent="0">
              <a:spcBef>
                <a:spcPts val="2500"/>
              </a:spcBef>
              <a:buFont typeface="Arial" panose="020B0604020202020204" pitchFamily="34" charset="0"/>
              <a:buNone/>
            </a:pPr>
            <a:r>
              <a:rPr lang="en-US" sz="1600" b="1" dirty="0"/>
              <a:t>Harvesting and Concentration</a:t>
            </a:r>
          </a:p>
          <a:p>
            <a:pPr marL="0" lvl="1" indent="0">
              <a:buFont typeface="Arial" panose="020B0604020202020204" pitchFamily="34" charset="0"/>
              <a:buNone/>
            </a:pPr>
            <a:r>
              <a:rPr lang="en-US" sz="1600" dirty="0"/>
              <a:t>Yeast biomass is harvested using centrifuges and concentrated by vacuum filtration to about 30-32% solids.</a:t>
            </a:r>
          </a:p>
          <a:p>
            <a:pPr marL="0" indent="0">
              <a:spcBef>
                <a:spcPts val="2500"/>
              </a:spcBef>
              <a:buFont typeface="Arial" panose="020B0604020202020204" pitchFamily="34" charset="0"/>
              <a:buNone/>
            </a:pPr>
            <a:r>
              <a:rPr lang="en-US" sz="1600" b="1" dirty="0"/>
              <a:t>Drying and Protection</a:t>
            </a:r>
          </a:p>
          <a:p>
            <a:pPr marL="0" lvl="1" indent="0">
              <a:buFont typeface="Arial" panose="020B0604020202020204" pitchFamily="34" charset="0"/>
              <a:buNone/>
            </a:pPr>
            <a:r>
              <a:rPr lang="en-US" sz="1600" dirty="0"/>
              <a:t>Yeast cream is dried in a fluidized bed dryer and coated with protective emulsifiers to ensure cell survival during drying and rehydration.</a:t>
            </a:r>
          </a:p>
          <a:p>
            <a:pPr marL="0" indent="0">
              <a:spcBef>
                <a:spcPts val="2500"/>
              </a:spcBef>
              <a:buFont typeface="Arial" panose="020B0604020202020204" pitchFamily="34" charset="0"/>
              <a:buNone/>
            </a:pPr>
            <a:r>
              <a:rPr lang="en-US" sz="1600" b="1" dirty="0"/>
              <a:t>Packaging and Shelf Life</a:t>
            </a:r>
          </a:p>
          <a:p>
            <a:pPr marL="0" lvl="1" indent="0">
              <a:buFont typeface="Arial" panose="020B0604020202020204" pitchFamily="34" charset="0"/>
              <a:buNone/>
            </a:pPr>
            <a:r>
              <a:rPr lang="en-US" sz="1600" dirty="0"/>
              <a:t>Dried yeast is vacuum-sealed or packed under nitrogen to exclude oxygen and moisture.</a:t>
            </a:r>
          </a:p>
        </p:txBody>
      </p:sp>
      <p:pic>
        <p:nvPicPr>
          <p:cNvPr id="8" name="Picture 7">
            <a:extLst>
              <a:ext uri="{FF2B5EF4-FFF2-40B4-BE49-F238E27FC236}">
                <a16:creationId xmlns:a16="http://schemas.microsoft.com/office/drawing/2014/main" id="{1BCD6853-CFB2-5594-C2E7-83D79C7AEEA4}"/>
              </a:ext>
            </a:extLst>
          </p:cNvPr>
          <p:cNvPicPr>
            <a:picLocks noChangeAspect="1"/>
          </p:cNvPicPr>
          <p:nvPr/>
        </p:nvPicPr>
        <p:blipFill>
          <a:blip r:embed="rId3"/>
          <a:stretch>
            <a:fillRect/>
          </a:stretch>
        </p:blipFill>
        <p:spPr>
          <a:xfrm>
            <a:off x="304394" y="73478"/>
            <a:ext cx="5066206" cy="4204607"/>
          </a:xfrm>
          <a:prstGeom prst="rect">
            <a:avLst/>
          </a:prstGeom>
        </p:spPr>
      </p:pic>
    </p:spTree>
    <p:extLst>
      <p:ext uri="{BB962C8B-B14F-4D97-AF65-F5344CB8AC3E}">
        <p14:creationId xmlns:p14="http://schemas.microsoft.com/office/powerpoint/2010/main" val="354714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66AB0449-0051-656C-FC10-6D15E94B9ECC}"/>
              </a:ext>
            </a:extLst>
          </p:cNvPr>
          <p:cNvSpPr>
            <a:spLocks noGrp="1"/>
          </p:cNvSpPr>
          <p:nvPr>
            <p:ph type="ctrTitle"/>
          </p:nvPr>
        </p:nvSpPr>
        <p:spPr>
          <a:xfrm>
            <a:off x="277091" y="1814321"/>
            <a:ext cx="7772400" cy="4560920"/>
          </a:xfrm>
        </p:spPr>
        <p:txBody>
          <a:bodyPr anchor="b">
            <a:normAutofit/>
          </a:bodyPr>
          <a:lstStyle/>
          <a:p>
            <a:pPr algn="l"/>
            <a:r>
              <a:rPr lang="en-US" sz="7400" dirty="0"/>
              <a:t>Advantages of Using Dry Yeast</a:t>
            </a:r>
          </a:p>
        </p:txBody>
      </p:sp>
    </p:spTree>
    <p:extLst>
      <p:ext uri="{BB962C8B-B14F-4D97-AF65-F5344CB8AC3E}">
        <p14:creationId xmlns:p14="http://schemas.microsoft.com/office/powerpoint/2010/main" val="62827636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6FF731-55BB-0B1E-F9F6-7B4B18CDE445}"/>
              </a:ext>
            </a:extLst>
          </p:cNvPr>
          <p:cNvSpPr>
            <a:spLocks noGrp="1"/>
          </p:cNvSpPr>
          <p:nvPr>
            <p:ph type="title"/>
          </p:nvPr>
        </p:nvSpPr>
        <p:spPr>
          <a:xfrm>
            <a:off x="612647" y="0"/>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Shelf life, cell count, and resilience</a:t>
            </a:r>
          </a:p>
        </p:txBody>
      </p:sp>
      <p:sp>
        <p:nvSpPr>
          <p:cNvPr id="4" name="Content Placeholder 3">
            <a:extLst>
              <a:ext uri="{FF2B5EF4-FFF2-40B4-BE49-F238E27FC236}">
                <a16:creationId xmlns:a16="http://schemas.microsoft.com/office/drawing/2014/main" id="{62279B89-2E06-BD71-80D6-941750F3788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9766" y="1755648"/>
            <a:ext cx="6227921" cy="4096512"/>
          </a:xfrm>
        </p:spPr>
        <p:txBody>
          <a:bodyPr>
            <a:noAutofit/>
          </a:bodyPr>
          <a:lstStyle/>
          <a:p>
            <a:pPr marL="0" indent="0">
              <a:spcBef>
                <a:spcPts val="2500"/>
              </a:spcBef>
              <a:buFont typeface="Arial" panose="020B0604020202020204" pitchFamily="34" charset="0"/>
              <a:buNone/>
            </a:pPr>
            <a:r>
              <a:rPr lang="en-US" sz="1800" b="1" dirty="0"/>
              <a:t>Long Shelf Life &amp; Stability</a:t>
            </a:r>
          </a:p>
          <a:p>
            <a:pPr marL="0" lvl="1" indent="0">
              <a:buFont typeface="Arial" panose="020B0604020202020204" pitchFamily="34" charset="0"/>
              <a:buNone/>
            </a:pPr>
            <a:r>
              <a:rPr lang="en-US" dirty="0"/>
              <a:t>Dry yeast remains viable for 2–3 years when stored unopened and cold, ensuring consistent performance.</a:t>
            </a:r>
          </a:p>
          <a:p>
            <a:pPr marL="0" indent="0">
              <a:spcBef>
                <a:spcPts val="2500"/>
              </a:spcBef>
              <a:buFont typeface="Arial" panose="020B0604020202020204" pitchFamily="34" charset="0"/>
              <a:buNone/>
            </a:pPr>
            <a:r>
              <a:rPr lang="en-US" sz="1800" b="1" dirty="0"/>
              <a:t>High Cell Count</a:t>
            </a:r>
          </a:p>
          <a:p>
            <a:pPr marL="0" lvl="1" indent="0">
              <a:buFont typeface="Arial" panose="020B0604020202020204" pitchFamily="34" charset="0"/>
              <a:buNone/>
            </a:pPr>
            <a:r>
              <a:rPr lang="en-US" dirty="0"/>
              <a:t>According to the manufacturer’s, each 11-gram packet contains a MINIMUM of 55-65 billion cells.</a:t>
            </a:r>
          </a:p>
          <a:p>
            <a:pPr marL="0" lvl="1" indent="0">
              <a:buFont typeface="Arial" panose="020B0604020202020204" pitchFamily="34" charset="0"/>
              <a:buNone/>
            </a:pPr>
            <a:r>
              <a:rPr lang="en-US" dirty="0"/>
              <a:t>Independent studies show it’s between usually between 100-200 billion.</a:t>
            </a:r>
          </a:p>
          <a:p>
            <a:pPr marL="0" indent="0">
              <a:spcBef>
                <a:spcPts val="2500"/>
              </a:spcBef>
              <a:buFont typeface="Arial" panose="020B0604020202020204" pitchFamily="34" charset="0"/>
              <a:buNone/>
            </a:pPr>
            <a:r>
              <a:rPr lang="en-US" sz="1800" b="1" dirty="0"/>
              <a:t>Resilience and Quality</a:t>
            </a:r>
          </a:p>
          <a:p>
            <a:pPr marL="0" lvl="1" indent="0">
              <a:buFont typeface="Arial" panose="020B0604020202020204" pitchFamily="34" charset="0"/>
              <a:buNone/>
            </a:pPr>
            <a:r>
              <a:rPr lang="en-US" dirty="0"/>
              <a:t>Dry yeast is robust against transport stress and temperature changes, arriving healthy and ready to use.</a:t>
            </a:r>
          </a:p>
        </p:txBody>
      </p:sp>
      <p:pic>
        <p:nvPicPr>
          <p:cNvPr id="5" name="Content Placeholder 4" descr="Global communication and collaboration intricately involving electronic ropes and keys through social networking of smart phones equipped with AI.">
            <a:extLst>
              <a:ext uri="{FF2B5EF4-FFF2-40B4-BE49-F238E27FC236}">
                <a16:creationId xmlns:a16="http://schemas.microsoft.com/office/drawing/2014/main" id="{CE510FDD-72B4-4E44-A692-678053AB1E13}"/>
              </a:ext>
            </a:extLst>
          </p:cNvPr>
          <p:cNvPicPr>
            <a:picLocks noGrp="1" noChangeAspect="1"/>
          </p:cNvPicPr>
          <p:nvPr>
            <p:ph sz="half" idx="1"/>
          </p:nvPr>
        </p:nvPicPr>
        <p:blipFill>
          <a:blip r:embed="rId3"/>
          <a:srcRect l="28871" r="23959"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712974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A43AE-3AF6-99C3-6762-023E5EEB72A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9EA821F-3029-7732-BCE4-9D94D85D8359}"/>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E244B-5C73-A8CC-39E5-8E9260FE53A8}"/>
              </a:ext>
            </a:extLst>
          </p:cNvPr>
          <p:cNvSpPr>
            <a:spLocks noGrp="1"/>
          </p:cNvSpPr>
          <p:nvPr>
            <p:ph type="ctrTitle"/>
          </p:nvPr>
        </p:nvSpPr>
        <p:spPr>
          <a:xfrm>
            <a:off x="277091" y="1814321"/>
            <a:ext cx="7772400" cy="4560920"/>
          </a:xfrm>
        </p:spPr>
        <p:txBody>
          <a:bodyPr anchor="b">
            <a:normAutofit/>
          </a:bodyPr>
          <a:lstStyle/>
          <a:p>
            <a:pPr algn="l"/>
            <a:r>
              <a:rPr lang="en-US" sz="7400" dirty="0">
                <a:solidFill>
                  <a:schemeClr val="bg1"/>
                </a:solidFill>
              </a:rPr>
              <a:t>Rehydration and Oxygen</a:t>
            </a:r>
          </a:p>
        </p:txBody>
      </p:sp>
    </p:spTree>
    <p:extLst>
      <p:ext uri="{BB962C8B-B14F-4D97-AF65-F5344CB8AC3E}">
        <p14:creationId xmlns:p14="http://schemas.microsoft.com/office/powerpoint/2010/main" val="1412408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C71820-4A8A-1A89-A379-6D0B9B2C8D1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1A8FAA-C1BF-A61A-68EF-1FC71FD6F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7613FD-146C-BD96-0BC1-7843FEF531B6}"/>
              </a:ext>
            </a:extLst>
          </p:cNvPr>
          <p:cNvSpPr>
            <a:spLocks noGrp="1"/>
          </p:cNvSpPr>
          <p:nvPr>
            <p:ph type="title"/>
          </p:nvPr>
        </p:nvSpPr>
        <p:spPr>
          <a:xfrm>
            <a:off x="612648" y="603504"/>
            <a:ext cx="4361686" cy="1527048"/>
          </a:xfrm>
        </p:spPr>
        <p:txBody>
          <a:bodyPr vert="horz" lIns="91440" tIns="45720" rIns="91440" bIns="45720" rtlCol="0" anchor="t">
            <a:normAutofit/>
          </a:bodyPr>
          <a:lstStyle/>
          <a:p>
            <a:r>
              <a:rPr lang="en-US" sz="3300" dirty="0"/>
              <a:t>Rehydration?</a:t>
            </a:r>
            <a:endParaRPr lang="en-US" sz="33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ADD9492C-1DBE-5571-350C-979D297EAF0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201093"/>
            <a:ext cx="10966705" cy="5267719"/>
          </a:xfrm>
        </p:spPr>
        <p:txBody>
          <a:bodyPr>
            <a:normAutofit/>
          </a:bodyPr>
          <a:lstStyle/>
          <a:p>
            <a:pPr marL="0" indent="0">
              <a:spcBef>
                <a:spcPts val="2500"/>
              </a:spcBef>
              <a:buFont typeface="Arial" panose="020B0604020202020204" pitchFamily="34" charset="0"/>
              <a:buNone/>
            </a:pPr>
            <a:r>
              <a:rPr lang="en-US" b="1" dirty="0"/>
              <a:t>Simple Answer: Not necessary</a:t>
            </a:r>
          </a:p>
          <a:p>
            <a:pPr marL="0" lvl="1" indent="0">
              <a:buFont typeface="Arial" panose="020B0604020202020204" pitchFamily="34" charset="0"/>
              <a:buNone/>
            </a:pPr>
            <a:r>
              <a:rPr lang="en-US" sz="2000" dirty="0"/>
              <a:t>For standard gravity ales, it’s unnecessary.</a:t>
            </a:r>
          </a:p>
          <a:p>
            <a:pPr marL="0" lvl="1" indent="0">
              <a:buFont typeface="Arial" panose="020B0604020202020204" pitchFamily="34" charset="0"/>
              <a:buNone/>
            </a:pPr>
            <a:r>
              <a:rPr lang="en-US" sz="2000" dirty="0"/>
              <a:t>For high-gravity ales or lagers, it can help by avoiding shock.</a:t>
            </a:r>
          </a:p>
          <a:p>
            <a:pPr marL="0" indent="0">
              <a:spcBef>
                <a:spcPts val="2500"/>
              </a:spcBef>
              <a:buNone/>
            </a:pPr>
            <a:r>
              <a:rPr lang="en-US" b="1" dirty="0"/>
              <a:t>Little difference in viability</a:t>
            </a:r>
          </a:p>
          <a:p>
            <a:pPr marL="0" lvl="1" indent="0">
              <a:buNone/>
            </a:pPr>
            <a:r>
              <a:rPr lang="en-US" sz="2000" dirty="0"/>
              <a:t>Fermentis notes only a 3-6% difference in viability in direct pitch vs rehydration.</a:t>
            </a:r>
          </a:p>
          <a:p>
            <a:pPr marL="0" indent="0">
              <a:spcBef>
                <a:spcPts val="2500"/>
              </a:spcBef>
              <a:buNone/>
            </a:pPr>
            <a:r>
              <a:rPr lang="en-US" b="1" dirty="0"/>
              <a:t>If you do rehydrate</a:t>
            </a:r>
          </a:p>
          <a:p>
            <a:pPr marL="342900" lvl="1" indent="-342900"/>
            <a:r>
              <a:rPr lang="en-US" sz="2000" dirty="0"/>
              <a:t>Do not use RO water. Minerals in water will help aid rehydration.</a:t>
            </a:r>
          </a:p>
          <a:p>
            <a:pPr marL="342900" lvl="1" indent="-342900"/>
            <a:r>
              <a:rPr lang="en-US" sz="2000" dirty="0"/>
              <a:t>10x weight of yeast in sterile, 50-83 °F water.</a:t>
            </a:r>
          </a:p>
          <a:p>
            <a:pPr marL="342900" lvl="1" indent="-342900"/>
            <a:r>
              <a:rPr lang="en-US" sz="2000" dirty="0"/>
              <a:t>Cool to within 10 degrees of wort temp.</a:t>
            </a:r>
          </a:p>
          <a:p>
            <a:pPr marL="342900" lvl="1" indent="-342900"/>
            <a:r>
              <a:rPr lang="en-US" sz="2000" dirty="0"/>
              <a:t>Being sterile especially important due to lack of iso-alpha acids from hops.</a:t>
            </a:r>
          </a:p>
          <a:p>
            <a:pPr marL="0" lvl="1" indent="0">
              <a:buFont typeface="Arial" panose="020B0604020202020204" pitchFamily="34" charset="0"/>
              <a:buNone/>
            </a:pPr>
            <a:endParaRPr lang="en-US" sz="1400" dirty="0"/>
          </a:p>
          <a:p>
            <a:pPr marL="0" lvl="1" indent="0">
              <a:buFont typeface="Arial" panose="020B0604020202020204" pitchFamily="34" charset="0"/>
              <a:buNone/>
            </a:pPr>
            <a:endParaRPr lang="en-US" sz="1400" dirty="0"/>
          </a:p>
        </p:txBody>
      </p:sp>
    </p:spTree>
    <p:extLst>
      <p:ext uri="{BB962C8B-B14F-4D97-AF65-F5344CB8AC3E}">
        <p14:creationId xmlns:p14="http://schemas.microsoft.com/office/powerpoint/2010/main" val="1491954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3E9F8F-0A0E-3263-4E59-5C69233931AF}"/>
              </a:ext>
            </a:extLst>
          </p:cNvPr>
          <p:cNvSpPr>
            <a:spLocks noGrp="1"/>
          </p:cNvSpPr>
          <p:nvPr>
            <p:ph type="title"/>
          </p:nvPr>
        </p:nvSpPr>
        <p:spPr>
          <a:xfrm>
            <a:off x="612648" y="603504"/>
            <a:ext cx="4361686" cy="1527048"/>
          </a:xfrm>
        </p:spPr>
        <p:txBody>
          <a:bodyPr vert="horz" lIns="91440" tIns="45720" rIns="91440" bIns="45720" rtlCol="0" anchor="t">
            <a:normAutofit/>
          </a:bodyPr>
          <a:lstStyle/>
          <a:p>
            <a:r>
              <a:rPr lang="en-US" sz="3300" b="1" kern="1200" dirty="0">
                <a:solidFill>
                  <a:schemeClr val="tx1"/>
                </a:solidFill>
                <a:latin typeface="+mj-lt"/>
                <a:ea typeface="+mj-ea"/>
                <a:cs typeface="+mj-cs"/>
              </a:rPr>
              <a:t>Oxygen and rehydration agents</a:t>
            </a:r>
          </a:p>
        </p:txBody>
      </p:sp>
      <p:sp>
        <p:nvSpPr>
          <p:cNvPr id="4" name="Content Placeholder 3">
            <a:extLst>
              <a:ext uri="{FF2B5EF4-FFF2-40B4-BE49-F238E27FC236}">
                <a16:creationId xmlns:a16="http://schemas.microsoft.com/office/drawing/2014/main" id="{84F28182-ECA9-759A-E667-5D23E64E5E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4361687" cy="4096512"/>
          </a:xfrm>
        </p:spPr>
        <p:txBody>
          <a:bodyPr>
            <a:normAutofit/>
          </a:bodyPr>
          <a:lstStyle/>
          <a:p>
            <a:pPr marL="0" indent="0">
              <a:spcBef>
                <a:spcPts val="2500"/>
              </a:spcBef>
              <a:buFont typeface="Arial" panose="020B0604020202020204" pitchFamily="34" charset="0"/>
              <a:buNone/>
            </a:pPr>
            <a:r>
              <a:rPr lang="en-US" sz="1800" b="1" dirty="0"/>
              <a:t>Rehydration Agents</a:t>
            </a:r>
          </a:p>
          <a:p>
            <a:pPr marL="0" lvl="1" indent="0">
              <a:buFont typeface="Arial" panose="020B0604020202020204" pitchFamily="34" charset="0"/>
              <a:buNone/>
            </a:pPr>
            <a:r>
              <a:rPr lang="en-US" dirty="0"/>
              <a:t>Fermentis states that they do NOT recommend using agents like Go-Ferm. Better to focus on FAN in wort.</a:t>
            </a:r>
          </a:p>
          <a:p>
            <a:pPr marL="0" indent="0">
              <a:spcBef>
                <a:spcPts val="2500"/>
              </a:spcBef>
              <a:buFont typeface="Arial" panose="020B0604020202020204" pitchFamily="34" charset="0"/>
              <a:buNone/>
            </a:pPr>
            <a:r>
              <a:rPr lang="en-US" sz="1800" b="1" dirty="0"/>
              <a:t>No Oxygen Required</a:t>
            </a:r>
          </a:p>
          <a:p>
            <a:pPr marL="0" lvl="1" indent="0">
              <a:buFont typeface="Arial" panose="020B0604020202020204" pitchFamily="34" charset="0"/>
              <a:buNone/>
            </a:pPr>
            <a:r>
              <a:rPr lang="en-US" dirty="0"/>
              <a:t>Dry yeast contains internal oxygen reserves, eliminating the need to aerate wort during the first pitch.</a:t>
            </a:r>
          </a:p>
        </p:txBody>
      </p:sp>
      <p:pic>
        <p:nvPicPr>
          <p:cNvPr id="5" name="Content Placeholder 4" descr="Worker in brewery standing by the tank unloading hop down the slide in brewery">
            <a:extLst>
              <a:ext uri="{FF2B5EF4-FFF2-40B4-BE49-F238E27FC236}">
                <a16:creationId xmlns:a16="http://schemas.microsoft.com/office/drawing/2014/main" id="{CA768770-6280-4BDE-B34E-D90E5C23F686}"/>
              </a:ext>
            </a:extLst>
          </p:cNvPr>
          <p:cNvPicPr>
            <a:picLocks noGrp="1" noChangeAspect="1"/>
          </p:cNvPicPr>
          <p:nvPr>
            <p:ph sz="half" idx="1"/>
          </p:nvPr>
        </p:nvPicPr>
        <p:blipFill>
          <a:blip r:embed="rId3"/>
          <a:srcRect l="33322" r="4644" b="-2"/>
          <a:stretch>
            <a:fillRect/>
          </a:stretch>
        </p:blipFill>
        <p:spPr>
          <a:xfrm>
            <a:off x="5818632" y="-1"/>
            <a:ext cx="6373368" cy="6858001"/>
          </a:xfrm>
          <a:prstGeom prst="rect">
            <a:avLst/>
          </a:prstGeom>
        </p:spPr>
      </p:pic>
    </p:spTree>
    <p:extLst>
      <p:ext uri="{BB962C8B-B14F-4D97-AF65-F5344CB8AC3E}">
        <p14:creationId xmlns:p14="http://schemas.microsoft.com/office/powerpoint/2010/main" val="2378473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CA7B2E52-FC41-B50A-0E8D-6496439155D9}"/>
              </a:ext>
            </a:extLst>
          </p:cNvPr>
          <p:cNvSpPr>
            <a:spLocks noGrp="1"/>
          </p:cNvSpPr>
          <p:nvPr>
            <p:ph type="title"/>
          </p:nvPr>
        </p:nvSpPr>
        <p:spPr>
          <a:xfrm>
            <a:off x="612647" y="548640"/>
            <a:ext cx="10556635" cy="1298446"/>
          </a:xfrm>
        </p:spPr>
        <p:txBody>
          <a:bodyPr vert="horz" lIns="91440" tIns="45720" rIns="91440" bIns="45720" rtlCol="0" anchor="t">
            <a:normAutofit/>
          </a:bodyPr>
          <a:lstStyle/>
          <a:p>
            <a:r>
              <a:rPr lang="en-US" sz="2800" b="1" kern="1200" dirty="0">
                <a:solidFill>
                  <a:schemeClr val="tx1"/>
                </a:solidFill>
                <a:latin typeface="+mj-lt"/>
                <a:ea typeface="+mj-ea"/>
                <a:cs typeface="+mj-cs"/>
              </a:rPr>
              <a:t>Why oxygenation is usually unnecessary for dry yeast</a:t>
            </a:r>
          </a:p>
        </p:txBody>
      </p:sp>
      <p:sp>
        <p:nvSpPr>
          <p:cNvPr id="4" name="Content Placeholder 3">
            <a:extLst>
              <a:ext uri="{FF2B5EF4-FFF2-40B4-BE49-F238E27FC236}">
                <a16:creationId xmlns:a16="http://schemas.microsoft.com/office/drawing/2014/main" id="{B30CB943-8AB6-BDE0-6A74-66561B97DF7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402581"/>
            <a:ext cx="11191425" cy="5760723"/>
          </a:xfrm>
        </p:spPr>
        <p:txBody>
          <a:bodyPr>
            <a:normAutofit/>
          </a:bodyPr>
          <a:lstStyle/>
          <a:p>
            <a:pPr marL="0" indent="0">
              <a:spcBef>
                <a:spcPts val="2500"/>
              </a:spcBef>
              <a:buFont typeface="Arial" panose="020B0604020202020204" pitchFamily="34" charset="0"/>
              <a:buNone/>
            </a:pPr>
            <a:r>
              <a:rPr lang="en-US" b="1" dirty="0"/>
              <a:t>Traditional Oxygenation Belief</a:t>
            </a:r>
          </a:p>
          <a:p>
            <a:pPr marL="0" lvl="1" indent="0">
              <a:buFont typeface="Arial" panose="020B0604020202020204" pitchFamily="34" charset="0"/>
              <a:buNone/>
            </a:pPr>
            <a:r>
              <a:rPr lang="en-US" sz="2000" dirty="0"/>
              <a:t>Yeast typically require oxygen to build cell membranes and grow in wort during fermentation.</a:t>
            </a:r>
          </a:p>
          <a:p>
            <a:pPr marL="0" indent="0">
              <a:spcBef>
                <a:spcPts val="2500"/>
              </a:spcBef>
              <a:buFont typeface="Arial" panose="020B0604020202020204" pitchFamily="34" charset="0"/>
              <a:buNone/>
            </a:pPr>
            <a:r>
              <a:rPr lang="en-US" b="1" dirty="0"/>
              <a:t>Dry Yeast Production Process</a:t>
            </a:r>
          </a:p>
          <a:p>
            <a:pPr marL="0" lvl="1" indent="0">
              <a:buFont typeface="Arial" panose="020B0604020202020204" pitchFamily="34" charset="0"/>
              <a:buNone/>
            </a:pPr>
            <a:r>
              <a:rPr lang="en-US" sz="2000" dirty="0"/>
              <a:t>Dry yeast is grown in oxygen-rich conditions, allowing cells to accumulate sterols and unsaturated fatty acids before drying.</a:t>
            </a:r>
          </a:p>
          <a:p>
            <a:pPr marL="0" indent="0">
              <a:spcBef>
                <a:spcPts val="2500"/>
              </a:spcBef>
              <a:buFont typeface="Arial" panose="020B0604020202020204" pitchFamily="34" charset="0"/>
              <a:buNone/>
            </a:pPr>
            <a:r>
              <a:rPr lang="en-US" b="1" dirty="0"/>
              <a:t>Self-Sufficiency of Dry Yeast</a:t>
            </a:r>
          </a:p>
          <a:p>
            <a:pPr marL="0" lvl="1" indent="0">
              <a:buFont typeface="Arial" panose="020B0604020202020204" pitchFamily="34" charset="0"/>
              <a:buNone/>
            </a:pPr>
            <a:r>
              <a:rPr lang="en-US" sz="2000" dirty="0"/>
              <a:t>Dry yeast contains sufficient lipid reserves to support multiple cell divisions without additional oxygen during the first pitch.</a:t>
            </a:r>
          </a:p>
        </p:txBody>
      </p:sp>
    </p:spTree>
    <p:extLst>
      <p:ext uri="{BB962C8B-B14F-4D97-AF65-F5344CB8AC3E}">
        <p14:creationId xmlns:p14="http://schemas.microsoft.com/office/powerpoint/2010/main" val="3624393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2218</TotalTime>
  <Words>6824</Words>
  <Application>Microsoft Office PowerPoint</Application>
  <PresentationFormat>Widescreen</PresentationFormat>
  <Paragraphs>174</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Arial</vt:lpstr>
      <vt:lpstr>Neue Haas Grotesk Text Pro</vt:lpstr>
      <vt:lpstr>VanillaVTI</vt:lpstr>
      <vt:lpstr>Dry Yeast in Homebrewing: Key Concepts and Practical Guidance</vt:lpstr>
      <vt:lpstr>How Dry Brewing Yeast is Made</vt:lpstr>
      <vt:lpstr>Industrial production and drying process</vt:lpstr>
      <vt:lpstr>Advantages of Using Dry Yeast</vt:lpstr>
      <vt:lpstr>Shelf life, cell count, and resilience</vt:lpstr>
      <vt:lpstr>Rehydration and Oxygen</vt:lpstr>
      <vt:lpstr>Rehydration?</vt:lpstr>
      <vt:lpstr>Oxygen and rehydration agents</vt:lpstr>
      <vt:lpstr>Why oxygenation is usually unnecessary for dry yeast</vt:lpstr>
      <vt:lpstr>Comparing methods and practical recommendations</vt:lpstr>
      <vt:lpstr>When oxygen is needed</vt:lpstr>
      <vt:lpstr>Yeast Starters and Dry Yeast Usage</vt:lpstr>
      <vt:lpstr>Why starters are not recommended for dry yeast</vt:lpstr>
      <vt:lpstr>Pitching rates and cost considerations</vt:lpstr>
      <vt:lpstr>Storage and Shelf Life of Dry Yeast</vt:lpstr>
      <vt:lpstr>Quality Control Tips </vt:lpstr>
      <vt:lpstr>Best practices for storing dry yeast</vt:lpstr>
      <vt:lpstr>Expiry dates, sealing, and handling opened packets</vt:lpstr>
      <vt:lpstr>Pitch Rates, Usage Tips, and Reusing Dry Yeast</vt:lpstr>
      <vt:lpstr>Recommended pitch rates and cell counts</vt:lpstr>
      <vt:lpstr>Popular Dry Yeast Strains</vt:lpstr>
      <vt:lpstr>Popular dry yeast strains and their applications</vt:lpstr>
      <vt:lpstr>Conclusion</vt:lpstr>
      <vt:lpstr>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Nathan Muleski</dc:creator>
  <cp:lastModifiedBy>Nathan Muleski</cp:lastModifiedBy>
  <cp:revision>1</cp:revision>
  <dcterms:created xsi:type="dcterms:W3CDTF">2025-08-13T12:54:12Z</dcterms:created>
  <dcterms:modified xsi:type="dcterms:W3CDTF">2025-08-18T21:00:05Z</dcterms:modified>
</cp:coreProperties>
</file>