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5" r:id="rId8"/>
    <p:sldId id="266" r:id="rId9"/>
    <p:sldId id="267" r:id="rId10"/>
    <p:sldId id="268" r:id="rId11"/>
    <p:sldId id="264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2" d="100"/>
          <a:sy n="82" d="100"/>
        </p:scale>
        <p:origin x="87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0120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4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132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238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102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583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0029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9300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966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1207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4923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D75E2C-3314-45AC-9CFC-1627737A1932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DB175D-35E3-4925-AB7E-F3A128FBB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415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euters.com/legal/government/us-ban-at-home-distilling-is-unconstitutional-texas-judge-rules-2024-07-11/" TargetMode="External"/><Relationship Id="rId2" Type="http://schemas.openxmlformats.org/officeDocument/2006/relationships/hyperlink" Target="https://fedsoc.org/commentary/fedsoc-blog/federal-court-recognizes-limits-to-federal-power-over-at-home-distilling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CF36C7A-55C2-D75D-0703-328C7DE560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903294"/>
            <a:ext cx="6858000" cy="1655762"/>
          </a:xfrm>
        </p:spPr>
        <p:txBody>
          <a:bodyPr>
            <a:normAutofit/>
          </a:bodyPr>
          <a:lstStyle/>
          <a:p>
            <a:r>
              <a:rPr lang="en-US" sz="3200" dirty="0"/>
              <a:t>A Theoretical Introduction</a:t>
            </a:r>
          </a:p>
          <a:p>
            <a:r>
              <a:rPr lang="en-US" sz="3200" dirty="0"/>
              <a:t>to Home Distilling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A3E90E8-A169-5208-87DA-907840C0E1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938" y="571623"/>
            <a:ext cx="1828800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8435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BB9E8-451D-887E-811A-716DBDA79A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Making a Three- Grain Whiskey Mash</a:t>
            </a:r>
            <a:br>
              <a:rPr lang="en-US" sz="3200" dirty="0"/>
            </a:br>
            <a:r>
              <a:rPr lang="en-US" sz="3200" dirty="0"/>
              <a:t>(Regular Still)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2F7F3-BC4A-06DA-6D3C-1D52730EE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5655"/>
            <a:ext cx="7886700" cy="4751022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Gallon Mash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13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Grain Bill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Flaked Corn 9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(72%)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Rye 1.5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oz (12%)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Distillers Malt 2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lbs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 (16%) 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Rice Hulls .5 </a:t>
            </a:r>
            <a:r>
              <a:rPr lang="en-US" sz="1600" kern="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lb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(optional)</a:t>
            </a: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Amylase Enzyme 2 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½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tsp</a:t>
            </a:r>
          </a:p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 Gallons of Strike Water @ 162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(150</a:t>
            </a: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° after adding grains)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Campden Tablet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Gypsum 2 tsp or 1 ½ gallon backset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 Gallons of Sparge Water @ 168°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Yeast nutrient (3 tsp) at beginning of fermentation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6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DADY Yeast 25 grams</a:t>
            </a:r>
            <a:endParaRPr lang="en-US" sz="16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823128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3BD3AC-362E-AB9D-94B4-109D22F35D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Making ethanol fuel</a:t>
            </a:r>
          </a:p>
        </p:txBody>
      </p:sp>
      <p:pic>
        <p:nvPicPr>
          <p:cNvPr id="4" name="IMG_0581">
            <a:hlinkClick r:id="" action="ppaction://media"/>
            <a:extLst>
              <a:ext uri="{FF2B5EF4-FFF2-40B4-BE49-F238E27FC236}">
                <a16:creationId xmlns:a16="http://schemas.microsoft.com/office/drawing/2014/main" id="{3442BBED-2B7C-5EA0-2FC9-BF34B659127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48038" y="1825625"/>
            <a:ext cx="2447925" cy="4351338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2B5E5C-790B-7C04-45EB-E4E05E352B9F}"/>
              </a:ext>
            </a:extLst>
          </p:cNvPr>
          <p:cNvSpPr txBox="1"/>
          <p:nvPr/>
        </p:nvSpPr>
        <p:spPr>
          <a:xfrm>
            <a:off x="738554" y="1690689"/>
            <a:ext cx="205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All-in-One brewing systems with Still Conversion</a:t>
            </a:r>
          </a:p>
        </p:txBody>
      </p:sp>
    </p:spTree>
    <p:extLst>
      <p:ext uri="{BB962C8B-B14F-4D97-AF65-F5344CB8AC3E}">
        <p14:creationId xmlns:p14="http://schemas.microsoft.com/office/powerpoint/2010/main" val="678405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E8971E-260A-9001-69B4-87412BF2FD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CC705E-614E-7CD2-BCDA-950620E950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/>
              <a:t>Making a Gin (Air Still)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33DDC-655E-D7DD-84BA-054DB022AE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5655"/>
            <a:ext cx="7886700" cy="4751022"/>
          </a:xfrm>
        </p:spPr>
        <p:txBody>
          <a:bodyPr>
            <a:noAutofit/>
          </a:bodyPr>
          <a:lstStyle/>
          <a:p>
            <a:pPr marL="0" marR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20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b="1" kern="100" dirty="0">
                <a:solidFill>
                  <a:srgbClr val="0F0F0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Gin Recipe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1.4 L Batch (2 bottles, proofed to 42%)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1.5L Alcohol 50% ABV 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45g Juniper 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11g Coriander Seeds 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1.2g Celery Seeds 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11g Lemon Peel 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40g Cucumber 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lnSpc>
                <a:spcPct val="107000"/>
              </a:lnSpc>
              <a:spcBef>
                <a:spcPts val="0"/>
              </a:spcBef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 Peppercorns 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000" dirty="0"/>
          </a:p>
          <a:p>
            <a:pPr marL="176213" indent="0">
              <a:spcBef>
                <a:spcPts val="0"/>
              </a:spcBef>
              <a:buNone/>
            </a:pPr>
            <a:r>
              <a:rPr lang="en-US" sz="1800" kern="100" dirty="0">
                <a:solidFill>
                  <a:srgbClr val="131313"/>
                </a:solidFill>
                <a:effectLst/>
                <a:latin typeface="Roboto" panose="020000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Turn Air Still on and set to 50° Celsius. Once temp is reached, turn off Air Still and add Vodka and all botanicals. Let it sit for 2 hours. Then turn on Air Still and set temp to 85° Celsius until distillate starts to run. Follow typical process.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131030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27EB79-ADBB-284A-EA54-2A5592B67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88CE2C-2E11-AA42-E2A7-352E005EF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A776AB-FBE9-C512-2FC8-425F774B3B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555994"/>
            <a:ext cx="7886700" cy="636221"/>
          </a:xfrm>
        </p:spPr>
        <p:txBody>
          <a:bodyPr/>
          <a:lstStyle/>
          <a:p>
            <a:r>
              <a:rPr lang="en-US" dirty="0"/>
              <a:t>Barrels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1EEA1E3-3E30-E08A-A1A7-CC37B7318003}"/>
              </a:ext>
            </a:extLst>
          </p:cNvPr>
          <p:cNvSpPr txBox="1"/>
          <p:nvPr/>
        </p:nvSpPr>
        <p:spPr>
          <a:xfrm>
            <a:off x="1523998" y="4752202"/>
            <a:ext cx="2684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Pros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Reasonably affordable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Readily available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Reusable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FF12A40-2549-4A61-9A3E-1B6CC8A55207}"/>
              </a:ext>
            </a:extLst>
          </p:cNvPr>
          <p:cNvSpPr txBox="1"/>
          <p:nvPr/>
        </p:nvSpPr>
        <p:spPr>
          <a:xfrm>
            <a:off x="4935415" y="4752202"/>
            <a:ext cx="348175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Seasoning? Char? Toast?</a:t>
            </a:r>
          </a:p>
          <a:p>
            <a:pPr marL="285750" indent="-285750">
              <a:buFontTx/>
              <a:buChar char="-"/>
            </a:pPr>
            <a:r>
              <a:rPr lang="en-US" dirty="0" err="1"/>
              <a:t>Overoaking</a:t>
            </a: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Sometimes prone to leaking or significant loss to the Angels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8FF978-6C2E-FC55-9798-F7AB28DB7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896" y="1555994"/>
            <a:ext cx="2208335" cy="294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6205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96CA18-89CA-B51B-E42D-AF5C8F5C4A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C1285-529E-406F-6971-BB7EF1E88E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95DE0-ED46-55DA-80B4-BD6F50359E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11" y="1371661"/>
            <a:ext cx="7886700" cy="636221"/>
          </a:xfrm>
        </p:spPr>
        <p:txBody>
          <a:bodyPr/>
          <a:lstStyle/>
          <a:p>
            <a:r>
              <a:rPr lang="en-US" dirty="0"/>
              <a:t>Bad Motivator Barrels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DB032DE-30DA-DF1F-4DF6-99DDB736DB26}"/>
              </a:ext>
            </a:extLst>
          </p:cNvPr>
          <p:cNvSpPr txBox="1"/>
          <p:nvPr/>
        </p:nvSpPr>
        <p:spPr>
          <a:xfrm>
            <a:off x="785445" y="5194271"/>
            <a:ext cx="3974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Seasoned 4+ years</a:t>
            </a:r>
          </a:p>
          <a:p>
            <a:pPr marL="285750" indent="-285750">
              <a:buFontTx/>
              <a:buChar char="-"/>
            </a:pPr>
            <a:r>
              <a:rPr lang="en-US" dirty="0"/>
              <a:t>Can specify toast/char levels</a:t>
            </a:r>
          </a:p>
          <a:p>
            <a:pPr marL="285750" indent="-285750">
              <a:buFontTx/>
              <a:buChar char="-"/>
            </a:pPr>
            <a:r>
              <a:rPr lang="en-US" dirty="0"/>
              <a:t>Doesn’t over oak</a:t>
            </a:r>
          </a:p>
          <a:p>
            <a:pPr marL="285750" indent="-285750">
              <a:buFontTx/>
              <a:buChar char="-"/>
            </a:pPr>
            <a:r>
              <a:rPr lang="en-US" dirty="0"/>
              <a:t>Wood/spirit same as 53 gal barrel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43D8ADB-27BE-96DC-7263-144272637C74}"/>
              </a:ext>
            </a:extLst>
          </p:cNvPr>
          <p:cNvSpPr txBox="1"/>
          <p:nvPr/>
        </p:nvSpPr>
        <p:spPr>
          <a:xfrm>
            <a:off x="4759568" y="5302006"/>
            <a:ext cx="35169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Pricey $150 + shipping</a:t>
            </a:r>
          </a:p>
          <a:p>
            <a:pPr marL="285750" indent="-285750">
              <a:buFontTx/>
              <a:buChar char="-"/>
            </a:pPr>
            <a:r>
              <a:rPr lang="en-US" dirty="0"/>
              <a:t>More traditional aging period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164A23-48FE-EC69-4D81-E72DD331EC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738" y="1874104"/>
            <a:ext cx="4375273" cy="3294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6127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FE8B5B-3EB0-402D-A0F4-ABF5669980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0C5E50-DB0E-44E1-345F-ED458318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8C80F-AE19-05E0-F08A-3008F6E634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11" y="1371661"/>
            <a:ext cx="7886700" cy="636221"/>
          </a:xfrm>
        </p:spPr>
        <p:txBody>
          <a:bodyPr/>
          <a:lstStyle/>
          <a:p>
            <a:r>
              <a:rPr lang="en-US" dirty="0"/>
              <a:t>Maturation Sticks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09615C2-76CD-C11D-04B3-32319C321139}"/>
              </a:ext>
            </a:extLst>
          </p:cNvPr>
          <p:cNvSpPr txBox="1"/>
          <p:nvPr/>
        </p:nvSpPr>
        <p:spPr>
          <a:xfrm>
            <a:off x="785444" y="4747675"/>
            <a:ext cx="397412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Pros</a:t>
            </a:r>
          </a:p>
          <a:p>
            <a:pPr marL="285750" indent="-285750">
              <a:buFontTx/>
              <a:buChar char="-"/>
            </a:pPr>
            <a:r>
              <a:rPr lang="en-US" dirty="0"/>
              <a:t>Seasoned 4+ years</a:t>
            </a:r>
          </a:p>
          <a:p>
            <a:pPr marL="285750" indent="-285750">
              <a:buFontTx/>
              <a:buChar char="-"/>
            </a:pPr>
            <a:r>
              <a:rPr lang="en-US" dirty="0"/>
              <a:t>Toast/Char to your specs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Controlled aging/maturation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Affordable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C156E20-86C3-A61F-4D24-71EB1BEDAE26}"/>
              </a:ext>
            </a:extLst>
          </p:cNvPr>
          <p:cNvSpPr txBox="1"/>
          <p:nvPr/>
        </p:nvSpPr>
        <p:spPr>
          <a:xfrm>
            <a:off x="4998427" y="4747675"/>
            <a:ext cx="35169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None that I’ve found</a:t>
            </a:r>
          </a:p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D740F0-8EBD-19DB-1D95-3F0B5F9669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4904" y="1925716"/>
            <a:ext cx="2821959" cy="282195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F227006-72EF-C89E-944C-9100D920A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0582" y="1925716"/>
            <a:ext cx="2388376" cy="2388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805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05603E-6E90-E613-FA74-BF847C7A7E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26A69-ACD9-21F3-89EB-50FB3DBE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BA097-AB07-BC37-CDCC-CF0268E677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4511" y="1371661"/>
            <a:ext cx="7886700" cy="636221"/>
          </a:xfrm>
        </p:spPr>
        <p:txBody>
          <a:bodyPr/>
          <a:lstStyle/>
          <a:p>
            <a:r>
              <a:rPr lang="en-US" dirty="0"/>
              <a:t>Maturation Stick Chart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B9D8728-A0AC-63F5-75D6-89633EF069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616" y="2007882"/>
            <a:ext cx="5705474" cy="4279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9871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670222-7436-BA4C-36C1-2E9B4A51CC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C3D32-BD4F-B04D-B06C-24E2BC6F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Packaging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D6C984-C554-0D8E-EACE-8744C57336DA}"/>
              </a:ext>
            </a:extLst>
          </p:cNvPr>
          <p:cNvSpPr txBox="1"/>
          <p:nvPr/>
        </p:nvSpPr>
        <p:spPr>
          <a:xfrm>
            <a:off x="686291" y="1340448"/>
            <a:ext cx="4572000" cy="126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Mason Jars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Repurposed Commercial bottles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Shine bottles</a:t>
            </a:r>
          </a:p>
          <a:p>
            <a:pPr marL="285750" marR="0" indent="-285750">
              <a:lnSpc>
                <a:spcPct val="107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1800" kern="100" dirty="0">
                <a:solidFill>
                  <a:srgbClr val="131313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Be creative</a:t>
            </a:r>
            <a:endParaRPr lang="en-US" sz="1800" kern="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6430416-D54F-0AA5-B93E-4ACEE3A53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796" y="2605090"/>
            <a:ext cx="4326301" cy="324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7853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992C65-AA1D-BE50-012B-76F4E8E63B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465600-0576-8829-A0EE-DFE005281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Resources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765A34C-7168-9E45-4328-E1A87CA72E3C}"/>
              </a:ext>
            </a:extLst>
          </p:cNvPr>
          <p:cNvSpPr txBox="1"/>
          <p:nvPr/>
        </p:nvSpPr>
        <p:spPr>
          <a:xfrm>
            <a:off x="797168" y="1607057"/>
            <a:ext cx="399756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YouTube</a:t>
            </a:r>
          </a:p>
          <a:p>
            <a:pPr marL="280988"/>
            <a:r>
              <a:rPr lang="en-US" dirty="0"/>
              <a:t>- Still It</a:t>
            </a:r>
          </a:p>
          <a:p>
            <a:pPr marL="280988"/>
            <a:r>
              <a:rPr lang="en-US" dirty="0"/>
              <a:t>- Bearded &amp; Bored</a:t>
            </a:r>
          </a:p>
          <a:p>
            <a:pPr marL="280988"/>
            <a:r>
              <a:rPr lang="en-US" dirty="0"/>
              <a:t>- </a:t>
            </a:r>
            <a:r>
              <a:rPr lang="en-US" dirty="0" err="1"/>
              <a:t>Philbilly</a:t>
            </a:r>
            <a:r>
              <a:rPr lang="en-US" dirty="0"/>
              <a:t> </a:t>
            </a:r>
          </a:p>
          <a:p>
            <a:pPr marL="280988"/>
            <a:r>
              <a:rPr lang="en-US" dirty="0"/>
              <a:t>- Manufacturers, </a:t>
            </a:r>
            <a:r>
              <a:rPr lang="en-US" dirty="0" err="1"/>
              <a:t>etc</a:t>
            </a:r>
            <a:endParaRPr lang="en-US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2077DC2-0A2C-AEA9-CFE2-FA2EFB0E4CDD}"/>
              </a:ext>
            </a:extLst>
          </p:cNvPr>
          <p:cNvSpPr txBox="1"/>
          <p:nvPr/>
        </p:nvSpPr>
        <p:spPr>
          <a:xfrm>
            <a:off x="797168" y="3361383"/>
            <a:ext cx="39975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Internet</a:t>
            </a:r>
          </a:p>
          <a:p>
            <a:pPr marL="280988"/>
            <a:r>
              <a:rPr lang="en-US" dirty="0"/>
              <a:t>- homedistiller.org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374A485-C35B-337A-AEA8-2A04B933B537}"/>
              </a:ext>
            </a:extLst>
          </p:cNvPr>
          <p:cNvSpPr txBox="1"/>
          <p:nvPr/>
        </p:nvSpPr>
        <p:spPr>
          <a:xfrm>
            <a:off x="797168" y="4280148"/>
            <a:ext cx="39975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Books</a:t>
            </a:r>
          </a:p>
          <a:p>
            <a:pPr marL="566738" indent="-285750">
              <a:buFontTx/>
              <a:buChar char="-"/>
            </a:pPr>
            <a:r>
              <a:rPr lang="en-US" dirty="0"/>
              <a:t>Joy of Home Distilling</a:t>
            </a:r>
          </a:p>
          <a:p>
            <a:pPr marL="566738" indent="-285750">
              <a:buFontTx/>
              <a:buChar char="-"/>
            </a:pPr>
            <a:r>
              <a:rPr lang="en-US" dirty="0"/>
              <a:t>Home Distillers Handbook</a:t>
            </a:r>
          </a:p>
          <a:p>
            <a:pPr marL="566738" indent="-285750">
              <a:buFontTx/>
              <a:buChar char="-"/>
            </a:pPr>
            <a:r>
              <a:rPr lang="en-US" dirty="0"/>
              <a:t>Art of Distilling</a:t>
            </a:r>
          </a:p>
        </p:txBody>
      </p:sp>
    </p:spTree>
    <p:extLst>
      <p:ext uri="{BB962C8B-B14F-4D97-AF65-F5344CB8AC3E}">
        <p14:creationId xmlns:p14="http://schemas.microsoft.com/office/powerpoint/2010/main" val="11366181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45CF39-BEEE-A66C-9391-4C34CED38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45619"/>
            <a:ext cx="7886700" cy="1325563"/>
          </a:xfrm>
        </p:spPr>
        <p:txBody>
          <a:bodyPr/>
          <a:lstStyle/>
          <a:p>
            <a:pPr algn="ctr"/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1621706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97088-123B-67CA-2040-77C225D085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Legality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7C8C1-AFDE-0721-4E5C-A28E7EA3F3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485656"/>
            <a:ext cx="7886700" cy="4610344"/>
          </a:xfrm>
        </p:spPr>
        <p:txBody>
          <a:bodyPr>
            <a:normAutofit fontScale="85000" lnSpcReduction="20000"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For the most part it is illegal…however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6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The laws they are a changing </a:t>
            </a:r>
            <a:r>
              <a:rPr lang="en-US" sz="2600" dirty="0">
                <a:hlinkClick r:id="rId2"/>
              </a:rPr>
              <a:t>click here</a:t>
            </a:r>
            <a:r>
              <a:rPr lang="en-US" sz="2600" dirty="0"/>
              <a:t> and </a:t>
            </a:r>
            <a:r>
              <a:rPr lang="en-US" sz="2600" dirty="0">
                <a:hlinkClick r:id="rId3"/>
              </a:rPr>
              <a:t>here</a:t>
            </a:r>
            <a:endParaRPr lang="en-US" sz="2600" dirty="0"/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6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The Texas Hobby Distillers Association (1,300 members) sued the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/>
              <a:t>    Federal Government and won an injunction against enforcement    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/>
              <a:t>    in Texas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6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West Virginia decriminalized home distillation in 2023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600" dirty="0"/>
          </a:p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en-US" sz="2600" dirty="0"/>
              <a:t>Morgan McGarvey, U.S. Representative from Kentucky’s 3</a:t>
            </a:r>
            <a:r>
              <a:rPr lang="en-US" sz="2600" baseline="30000" dirty="0"/>
              <a:t>rd</a:t>
            </a:r>
            <a:r>
              <a:rPr lang="en-US" sz="2600" dirty="0"/>
              <a:t>  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/>
              <a:t>    District is aware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/>
              <a:t>   - Parallel to legalization of homebrewing leading to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en-US" sz="2600" dirty="0"/>
              <a:t>     the Craft Beer boom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679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2F98E2-FE58-6ADA-3EB5-2E8CA8E379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do it?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DE0E7C-A3EB-DCDE-124E-FC19191DE7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Logical next step for interested Homebrewers</a:t>
            </a:r>
          </a:p>
          <a:p>
            <a:r>
              <a:rPr lang="en-US" dirty="0"/>
              <a:t>It’s </a:t>
            </a:r>
            <a:r>
              <a:rPr lang="en-US" dirty="0" err="1"/>
              <a:t>freakin</a:t>
            </a:r>
            <a:r>
              <a:rPr lang="en-US" dirty="0"/>
              <a:t>’ fun!</a:t>
            </a:r>
          </a:p>
          <a:p>
            <a:r>
              <a:rPr lang="en-US" dirty="0"/>
              <a:t>Make much more than Moonshine</a:t>
            </a:r>
          </a:p>
          <a:p>
            <a:pPr marL="280988" indent="515938">
              <a:spcBef>
                <a:spcPts val="0"/>
              </a:spcBef>
              <a:buFontTx/>
              <a:buChar char="-"/>
            </a:pPr>
            <a:r>
              <a:rPr lang="en-US" dirty="0"/>
              <a:t>Aged whiskey</a:t>
            </a:r>
          </a:p>
          <a:p>
            <a:pPr marL="280988" indent="515938">
              <a:spcBef>
                <a:spcPts val="0"/>
              </a:spcBef>
              <a:buFontTx/>
              <a:buChar char="-"/>
            </a:pPr>
            <a:r>
              <a:rPr lang="en-US" dirty="0"/>
              <a:t>Rum</a:t>
            </a:r>
          </a:p>
          <a:p>
            <a:pPr marL="280988" indent="515938">
              <a:spcBef>
                <a:spcPts val="0"/>
              </a:spcBef>
              <a:buFontTx/>
              <a:buChar char="-"/>
            </a:pPr>
            <a:r>
              <a:rPr lang="en-US" dirty="0"/>
              <a:t>Gin</a:t>
            </a:r>
          </a:p>
          <a:p>
            <a:pPr marL="280988" indent="515938">
              <a:spcBef>
                <a:spcPts val="0"/>
              </a:spcBef>
              <a:buFontTx/>
              <a:buChar char="-"/>
            </a:pPr>
            <a:r>
              <a:rPr lang="en-US" dirty="0"/>
              <a:t>Brandy</a:t>
            </a:r>
          </a:p>
          <a:p>
            <a:pPr marL="280988" indent="515938">
              <a:spcBef>
                <a:spcPts val="0"/>
              </a:spcBef>
              <a:buFontTx/>
              <a:buChar char="-"/>
            </a:pPr>
            <a:r>
              <a:rPr lang="en-US" dirty="0" err="1"/>
              <a:t>Sochu</a:t>
            </a:r>
            <a:endParaRPr lang="en-US" dirty="0"/>
          </a:p>
          <a:p>
            <a:pPr marL="280988" indent="515938">
              <a:spcBef>
                <a:spcPts val="0"/>
              </a:spcBef>
              <a:buFontTx/>
              <a:buChar char="-"/>
            </a:pPr>
            <a:r>
              <a:rPr lang="en-US" dirty="0"/>
              <a:t>Vodka</a:t>
            </a:r>
          </a:p>
          <a:p>
            <a:pPr marL="280988" indent="515938">
              <a:spcBef>
                <a:spcPts val="0"/>
              </a:spcBef>
              <a:buFontTx/>
              <a:buChar char="-"/>
            </a:pPr>
            <a:r>
              <a:rPr lang="en-US" dirty="0"/>
              <a:t>Absinthe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4853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8F318-4CE3-9B73-57EB-3B5C5E53A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Distillation 101</a:t>
            </a:r>
          </a:p>
        </p:txBody>
      </p:sp>
      <p:pic>
        <p:nvPicPr>
          <p:cNvPr id="19" name="Content Placeholder 18">
            <a:extLst>
              <a:ext uri="{FF2B5EF4-FFF2-40B4-BE49-F238E27FC236}">
                <a16:creationId xmlns:a16="http://schemas.microsoft.com/office/drawing/2014/main" id="{1008DD7F-19CE-4487-3BEF-EBE845DA9A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7089" y="1825625"/>
            <a:ext cx="4529822" cy="4351338"/>
          </a:xfrm>
        </p:spPr>
      </p:pic>
    </p:spTree>
    <p:extLst>
      <p:ext uri="{BB962C8B-B14F-4D97-AF65-F5344CB8AC3E}">
        <p14:creationId xmlns:p14="http://schemas.microsoft.com/office/powerpoint/2010/main" val="6319151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F1B27-21A3-96B0-9B11-DD0E5EBF1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Options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C240EF4-3718-A565-F5C4-6355013FCB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176" y="1562651"/>
            <a:ext cx="3052761" cy="3052761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C52AD6B-7B2F-E7CB-026F-2C96EB14CC89}"/>
              </a:ext>
            </a:extLst>
          </p:cNvPr>
          <p:cNvSpPr txBox="1"/>
          <p:nvPr/>
        </p:nvSpPr>
        <p:spPr>
          <a:xfrm>
            <a:off x="1523998" y="4752202"/>
            <a:ext cx="268458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Pros</a:t>
            </a:r>
          </a:p>
          <a:p>
            <a:pPr marL="285750" indent="-285750">
              <a:buFontTx/>
              <a:buChar char="-"/>
            </a:pPr>
            <a:r>
              <a:rPr lang="en-US" dirty="0"/>
              <a:t>Cheap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Readily available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Easy to use</a:t>
            </a:r>
          </a:p>
          <a:p>
            <a:pPr marL="285750" indent="-285750">
              <a:buFontTx/>
              <a:buChar char="-"/>
            </a:pPr>
            <a:r>
              <a:rPr lang="en-US" dirty="0"/>
              <a:t>Thumper </a:t>
            </a:r>
          </a:p>
          <a:p>
            <a:pPr marL="285750" indent="-285750">
              <a:buFontTx/>
              <a:buChar char="-"/>
            </a:pPr>
            <a:r>
              <a:rPr lang="en-US" dirty="0"/>
              <a:t>Multiple heat sources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4F3DE43-EAD8-4262-032A-BE78E90286F0}"/>
              </a:ext>
            </a:extLst>
          </p:cNvPr>
          <p:cNvSpPr txBox="1"/>
          <p:nvPr/>
        </p:nvSpPr>
        <p:spPr>
          <a:xfrm>
            <a:off x="5127381" y="4752202"/>
            <a:ext cx="3387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Very little copper</a:t>
            </a:r>
          </a:p>
          <a:p>
            <a:pPr marL="285750" indent="-285750">
              <a:buFontTx/>
              <a:buChar char="-"/>
            </a:pPr>
            <a:r>
              <a:rPr lang="en-US" dirty="0"/>
              <a:t>Small condenser is difficult to control flow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C00503-BBA6-2639-E49A-D5FDFD0BAD08}"/>
              </a:ext>
            </a:extLst>
          </p:cNvPr>
          <p:cNvSpPr txBox="1"/>
          <p:nvPr/>
        </p:nvSpPr>
        <p:spPr>
          <a:xfrm>
            <a:off x="738554" y="1690689"/>
            <a:ext cx="205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Vevor</a:t>
            </a:r>
            <a:r>
              <a:rPr lang="en-US" b="1" dirty="0"/>
              <a:t> “Chinese” pot still</a:t>
            </a:r>
          </a:p>
        </p:txBody>
      </p:sp>
    </p:spTree>
    <p:extLst>
      <p:ext uri="{BB962C8B-B14F-4D97-AF65-F5344CB8AC3E}">
        <p14:creationId xmlns:p14="http://schemas.microsoft.com/office/powerpoint/2010/main" val="27904982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E2323B-17BC-A90F-3009-E986FB93E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2D4C8-C989-2D33-28F6-1A96C095F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Options (cont.)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2329F3-0C18-3B76-48BF-4B4AE79D5059}"/>
              </a:ext>
            </a:extLst>
          </p:cNvPr>
          <p:cNvSpPr txBox="1"/>
          <p:nvPr/>
        </p:nvSpPr>
        <p:spPr>
          <a:xfrm>
            <a:off x="628650" y="2998096"/>
            <a:ext cx="268458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Pros</a:t>
            </a:r>
          </a:p>
          <a:p>
            <a:pPr marL="285750" indent="-285750">
              <a:buFontTx/>
              <a:buChar char="-"/>
            </a:pPr>
            <a:r>
              <a:rPr lang="en-US" dirty="0"/>
              <a:t>Cheaper than all copper stills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Readily available </a:t>
            </a:r>
          </a:p>
          <a:p>
            <a:r>
              <a:rPr lang="en-US" dirty="0"/>
              <a:t>      (home brew stores)</a:t>
            </a:r>
          </a:p>
          <a:p>
            <a:pPr marL="285750" indent="-285750">
              <a:buFontTx/>
              <a:buChar char="-"/>
            </a:pPr>
            <a:r>
              <a:rPr lang="en-US" dirty="0"/>
              <a:t>Easy to use</a:t>
            </a:r>
          </a:p>
          <a:p>
            <a:pPr marL="285750" indent="-285750">
              <a:buFontTx/>
              <a:buChar char="-"/>
            </a:pPr>
            <a:r>
              <a:rPr lang="en-US" dirty="0"/>
              <a:t>All electric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7738E7A-0844-40CA-9859-B11D024206B2}"/>
              </a:ext>
            </a:extLst>
          </p:cNvPr>
          <p:cNvSpPr txBox="1"/>
          <p:nvPr/>
        </p:nvSpPr>
        <p:spPr>
          <a:xfrm>
            <a:off x="5756031" y="2998096"/>
            <a:ext cx="33879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Condenser connectors can</a:t>
            </a:r>
          </a:p>
          <a:p>
            <a:r>
              <a:rPr lang="en-US" dirty="0"/>
              <a:t>      be leaky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thumper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19B7E9B-98D2-9D34-6566-BDD2A5565D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331" y="1825625"/>
            <a:ext cx="4351338" cy="4351338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EEEEFE0-8EB1-7D7D-EA8F-3B67CDDD3553}"/>
              </a:ext>
            </a:extLst>
          </p:cNvPr>
          <p:cNvSpPr txBox="1"/>
          <p:nvPr/>
        </p:nvSpPr>
        <p:spPr>
          <a:xfrm>
            <a:off x="738554" y="1690689"/>
            <a:ext cx="20515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All-in-One brewing systems with Still Conversion</a:t>
            </a:r>
          </a:p>
        </p:txBody>
      </p:sp>
    </p:spTree>
    <p:extLst>
      <p:ext uri="{BB962C8B-B14F-4D97-AF65-F5344CB8AC3E}">
        <p14:creationId xmlns:p14="http://schemas.microsoft.com/office/powerpoint/2010/main" val="38130444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35C744-324F-69E4-862C-822A1D5E4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AB6919-928F-3723-251A-D85308B3F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Options (cont.)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4E9B326-26FD-B9BC-F9B1-1778FEBA8735}"/>
              </a:ext>
            </a:extLst>
          </p:cNvPr>
          <p:cNvSpPr txBox="1"/>
          <p:nvPr/>
        </p:nvSpPr>
        <p:spPr>
          <a:xfrm>
            <a:off x="422029" y="2609816"/>
            <a:ext cx="268458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Pros</a:t>
            </a:r>
          </a:p>
          <a:p>
            <a:pPr marL="285750" indent="-285750">
              <a:buFontTx/>
              <a:buChar char="-"/>
            </a:pPr>
            <a:r>
              <a:rPr lang="en-US" dirty="0"/>
              <a:t>All copper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Reasonably affordable</a:t>
            </a:r>
          </a:p>
          <a:p>
            <a:pPr marL="285750" indent="-285750">
              <a:buFontTx/>
              <a:buChar char="-"/>
            </a:pPr>
            <a:r>
              <a:rPr lang="en-US" dirty="0"/>
              <a:t>Turn key</a:t>
            </a:r>
          </a:p>
          <a:p>
            <a:pPr marL="285750" indent="-285750">
              <a:buFontTx/>
              <a:buChar char="-"/>
            </a:pPr>
            <a:r>
              <a:rPr lang="en-US" dirty="0"/>
              <a:t>Many options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31C6D1-1D62-E446-33C8-D411A2C8B366}"/>
              </a:ext>
            </a:extLst>
          </p:cNvPr>
          <p:cNvSpPr txBox="1"/>
          <p:nvPr/>
        </p:nvSpPr>
        <p:spPr>
          <a:xfrm>
            <a:off x="738554" y="1690689"/>
            <a:ext cx="20515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6 Gallon Copper Pot Still  $1,250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6D1ECB3-23DC-49AD-5826-0437C1CCA1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0005" y="1520825"/>
            <a:ext cx="4351338" cy="4351338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D43D80E-9C5D-0F96-5972-4B5CF8F7CECE}"/>
              </a:ext>
            </a:extLst>
          </p:cNvPr>
          <p:cNvSpPr/>
          <p:nvPr/>
        </p:nvSpPr>
        <p:spPr>
          <a:xfrm>
            <a:off x="4994460" y="1651972"/>
            <a:ext cx="2414524" cy="96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D84A48-5F54-960A-65F0-4E59A3D66388}"/>
              </a:ext>
            </a:extLst>
          </p:cNvPr>
          <p:cNvSpPr/>
          <p:nvPr/>
        </p:nvSpPr>
        <p:spPr>
          <a:xfrm>
            <a:off x="5697415" y="2449126"/>
            <a:ext cx="1101969" cy="9616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A6B792-E435-661F-081E-2F030E00F12C}"/>
              </a:ext>
            </a:extLst>
          </p:cNvPr>
          <p:cNvSpPr txBox="1"/>
          <p:nvPr/>
        </p:nvSpPr>
        <p:spPr>
          <a:xfrm>
            <a:off x="5925651" y="2568313"/>
            <a:ext cx="3387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More expensive</a:t>
            </a:r>
          </a:p>
        </p:txBody>
      </p:sp>
    </p:spTree>
    <p:extLst>
      <p:ext uri="{BB962C8B-B14F-4D97-AF65-F5344CB8AC3E}">
        <p14:creationId xmlns:p14="http://schemas.microsoft.com/office/powerpoint/2010/main" val="836851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747C8-BDE6-DDA8-BEE7-07CEBD9E51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C25D-793D-5B98-43D6-E388F0E8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Equipment Options (cont.)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266EA9-B44B-7FCC-58D5-21711F7E4303}"/>
              </a:ext>
            </a:extLst>
          </p:cNvPr>
          <p:cNvSpPr txBox="1"/>
          <p:nvPr/>
        </p:nvSpPr>
        <p:spPr>
          <a:xfrm>
            <a:off x="1536745" y="4791727"/>
            <a:ext cx="32941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Pros</a:t>
            </a:r>
          </a:p>
          <a:p>
            <a:pPr marL="285750" indent="-285750">
              <a:buFontTx/>
              <a:buChar char="-"/>
            </a:pPr>
            <a:r>
              <a:rPr lang="en-US" dirty="0"/>
              <a:t>Made for small batches</a:t>
            </a:r>
          </a:p>
          <a:p>
            <a:pPr marL="285750" indent="-285750">
              <a:buFontTx/>
              <a:buChar char="-"/>
            </a:pPr>
            <a:r>
              <a:rPr lang="en-US" dirty="0"/>
              <a:t>Readily available (online)</a:t>
            </a:r>
          </a:p>
          <a:p>
            <a:pPr marL="285750" indent="-285750">
              <a:buFontTx/>
              <a:buChar char="-"/>
            </a:pPr>
            <a:r>
              <a:rPr lang="en-US" dirty="0"/>
              <a:t>Easy to 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088215-84A3-CD04-1BCB-27E03B3D5CB6}"/>
              </a:ext>
            </a:extLst>
          </p:cNvPr>
          <p:cNvSpPr txBox="1"/>
          <p:nvPr/>
        </p:nvSpPr>
        <p:spPr>
          <a:xfrm>
            <a:off x="5627077" y="4791727"/>
            <a:ext cx="3387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</a:t>
            </a:r>
          </a:p>
          <a:p>
            <a:pPr marL="285750" indent="-285750">
              <a:buFontTx/>
              <a:buChar char="-"/>
            </a:pPr>
            <a:r>
              <a:rPr lang="en-US" dirty="0"/>
              <a:t>No copper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E1CB21-D6B3-2856-4BEA-E046AF7DBDB0}"/>
              </a:ext>
            </a:extLst>
          </p:cNvPr>
          <p:cNvSpPr txBox="1"/>
          <p:nvPr/>
        </p:nvSpPr>
        <p:spPr>
          <a:xfrm>
            <a:off x="738554" y="1690689"/>
            <a:ext cx="205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 Still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733567B-CD61-F659-8A4E-94602800CB5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7905" y="1748449"/>
            <a:ext cx="1471866" cy="225400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E87D6FB-4407-183E-B9E9-185C1A4EDF9F}"/>
              </a:ext>
            </a:extLst>
          </p:cNvPr>
          <p:cNvSpPr txBox="1"/>
          <p:nvPr/>
        </p:nvSpPr>
        <p:spPr>
          <a:xfrm>
            <a:off x="2158069" y="4060215"/>
            <a:ext cx="205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Still Spirits $189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B77657B-2D0B-2759-2322-8201DC7E1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292" y="1713475"/>
            <a:ext cx="2323953" cy="232395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4CDBC48-14A3-142C-37F3-8F87CA90E2EA}"/>
              </a:ext>
            </a:extLst>
          </p:cNvPr>
          <p:cNvSpPr txBox="1"/>
          <p:nvPr/>
        </p:nvSpPr>
        <p:spPr>
          <a:xfrm>
            <a:off x="5440531" y="4022470"/>
            <a:ext cx="20515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Vevor</a:t>
            </a:r>
            <a:r>
              <a:rPr lang="en-US" dirty="0"/>
              <a:t> $83</a:t>
            </a:r>
          </a:p>
        </p:txBody>
      </p:sp>
    </p:spTree>
    <p:extLst>
      <p:ext uri="{BB962C8B-B14F-4D97-AF65-F5344CB8AC3E}">
        <p14:creationId xmlns:p14="http://schemas.microsoft.com/office/powerpoint/2010/main" val="4094006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01F1E-B0B2-37BC-0D00-15DC6A5C4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Safety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C53E6D-5555-6032-E9FA-6A06D21CA7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2587625"/>
            <a:ext cx="7886700" cy="2523637"/>
          </a:xfrm>
        </p:spPr>
        <p:txBody>
          <a:bodyPr/>
          <a:lstStyle/>
          <a:p>
            <a:r>
              <a:rPr lang="en-US" dirty="0"/>
              <a:t>Similar to homebrewing</a:t>
            </a:r>
          </a:p>
          <a:p>
            <a:r>
              <a:rPr lang="en-US" dirty="0"/>
              <a:t>My personal view is to only use electric heat source</a:t>
            </a:r>
          </a:p>
          <a:p>
            <a:r>
              <a:rPr lang="en-US" dirty="0"/>
              <a:t>Alcohol vapor will be present so don’t distill around any potential spark or flame</a:t>
            </a:r>
          </a:p>
        </p:txBody>
      </p:sp>
    </p:spTree>
    <p:extLst>
      <p:ext uri="{BB962C8B-B14F-4D97-AF65-F5344CB8AC3E}">
        <p14:creationId xmlns:p14="http://schemas.microsoft.com/office/powerpoint/2010/main" val="435603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154</TotalTime>
  <Words>603</Words>
  <Application>Microsoft Office PowerPoint</Application>
  <PresentationFormat>On-screen Show (4:3)</PresentationFormat>
  <Paragraphs>156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Roboto</vt:lpstr>
      <vt:lpstr>Office Theme</vt:lpstr>
      <vt:lpstr>PowerPoint Presentation</vt:lpstr>
      <vt:lpstr>Legality</vt:lpstr>
      <vt:lpstr>Why do it?</vt:lpstr>
      <vt:lpstr>Distillation 101</vt:lpstr>
      <vt:lpstr>Equipment Options</vt:lpstr>
      <vt:lpstr>Equipment Options (cont.)</vt:lpstr>
      <vt:lpstr>Equipment Options (cont.)</vt:lpstr>
      <vt:lpstr>Equipment Options (cont.)</vt:lpstr>
      <vt:lpstr>Safety</vt:lpstr>
      <vt:lpstr>Making a Three- Grain Whiskey Mash (Regular Still)</vt:lpstr>
      <vt:lpstr>Making ethanol fuel</vt:lpstr>
      <vt:lpstr>Making a Gin (Air Still)</vt:lpstr>
      <vt:lpstr>Aging</vt:lpstr>
      <vt:lpstr>Aging</vt:lpstr>
      <vt:lpstr>Aging</vt:lpstr>
      <vt:lpstr>Aging</vt:lpstr>
      <vt:lpstr>Packaging</vt:lpstr>
      <vt:lpstr>Resources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Mark Robinson</dc:creator>
  <cp:lastModifiedBy>Mark Robinson</cp:lastModifiedBy>
  <cp:revision>17</cp:revision>
  <dcterms:created xsi:type="dcterms:W3CDTF">2025-01-08T18:42:51Z</dcterms:created>
  <dcterms:modified xsi:type="dcterms:W3CDTF">2025-01-08T21:17:23Z</dcterms:modified>
</cp:coreProperties>
</file>